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68" r:id="rId2"/>
    <p:sldId id="259" r:id="rId3"/>
    <p:sldId id="363" r:id="rId4"/>
    <p:sldId id="364" r:id="rId5"/>
    <p:sldId id="365" r:id="rId6"/>
    <p:sldId id="358" r:id="rId7"/>
    <p:sldId id="359" r:id="rId8"/>
    <p:sldId id="360" r:id="rId9"/>
    <p:sldId id="361" r:id="rId10"/>
    <p:sldId id="362" r:id="rId11"/>
    <p:sldId id="336" r:id="rId12"/>
    <p:sldId id="337" r:id="rId13"/>
    <p:sldId id="338" r:id="rId14"/>
    <p:sldId id="339" r:id="rId15"/>
    <p:sldId id="342" r:id="rId16"/>
    <p:sldId id="343" r:id="rId17"/>
    <p:sldId id="344" r:id="rId18"/>
    <p:sldId id="345" r:id="rId19"/>
    <p:sldId id="346" r:id="rId20"/>
    <p:sldId id="347" r:id="rId21"/>
    <p:sldId id="348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356" r:id="rId30"/>
    <p:sldId id="357" r:id="rId31"/>
    <p:sldId id="322" r:id="rId32"/>
    <p:sldId id="323" r:id="rId33"/>
    <p:sldId id="324" r:id="rId34"/>
    <p:sldId id="325" r:id="rId35"/>
    <p:sldId id="326" r:id="rId36"/>
    <p:sldId id="328" r:id="rId37"/>
    <p:sldId id="329" r:id="rId38"/>
    <p:sldId id="33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51C"/>
    <a:srgbClr val="BFA0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8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641C3-4875-4A13-A668-62574FEF20A8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CFA2E-66B2-4403-9B57-E252F8A9DF9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604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Mengapa perkalian matriks Y dan X (Y * X) tidak dapat dilakukan? Ubah salah satu matriks (misal dengan transpose) agar perkalian Y * X' dapat dilakukan dan hitunglah hasilnya.</a:t>
            </a:r>
          </a:p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FA2E-66B2-4403-9B57-E252F8A9DF90}" type="slidenum">
              <a:rPr lang="en-ID" smtClean="0"/>
              <a:t>34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4710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30F52-1C52-1517-9B24-163955469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801CC5-6064-465A-A036-A790515B9D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BB958F-C2AB-AC7D-C89C-0C890C64A2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CF718-66FF-52A7-B415-ADE111FA09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FA2E-66B2-4403-9B57-E252F8A9DF90}" type="slidenum">
              <a:rPr lang="en-ID" smtClean="0"/>
              <a:t>35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7936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705BD-9327-4AF5-F26F-380AC0EB6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2F88E0-04E9-3B3E-471F-384589ED4B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12A927-D0F8-C44E-CF37-62E2B2A80F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3FEAF2-AB7B-941B-5DED-4BBA1A1F0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FA2E-66B2-4403-9B57-E252F8A9DF90}" type="slidenum">
              <a:rPr lang="en-ID" smtClean="0"/>
              <a:t>36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6828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428E0-FB95-49AE-5447-32AB7B1F9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E327C8-C49F-B3AE-D16B-7B4F4A140C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C53209-3AEF-41F0-A9EB-01A9061ED9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93975-34B0-4F47-20A0-85FFE3973A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FA2E-66B2-4403-9B57-E252F8A9DF90}" type="slidenum">
              <a:rPr lang="en-ID" smtClean="0"/>
              <a:t>37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997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44342-CDA5-3281-49F6-EA3E7A920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BC4700-4344-7C9C-7037-F0BA72855D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DBD773-C1E7-F684-D230-E1669F64C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9B893-469F-788F-633E-F814E60804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FA2E-66B2-4403-9B57-E252F8A9DF90}" type="slidenum">
              <a:rPr lang="en-ID" smtClean="0"/>
              <a:t>38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0401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37DF-15A3-CB39-B04A-C693D19E4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F89BF-96C5-4817-7B41-AD0D78B64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50A08-7F1C-9022-E980-E32514EB7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63AA-5F07-F7C4-39CA-F43E6909E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05AEC-60CE-3882-70FA-D17F48E29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6786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05375-72DC-0E88-1B82-B8B0035A5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6A6959-A5ED-08DF-AE07-602AB9B46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AE179-EAC8-C9F0-EA05-CEBFB4EF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7C127-1570-12DF-42FD-8CF53E35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EBF6E-47A0-68E7-9826-57656D1D5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559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D90163-36C3-BCE3-E5BD-7CFBCC628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97D0-C875-FC81-5EAD-7EA751AB9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29F1F-302A-F623-AE12-FA87F415F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A1381-E86D-8B1D-03A5-C664585B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F1D78-ED57-62A3-52FA-B97A5833D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1177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8E1B-8B62-3C7F-60FA-1514BA605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D7002-B431-29CF-414F-8E027FC2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9A94A-77C2-11E1-A103-DE88B304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C9879-BBEA-0372-4F7D-29A078E11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D3D35-E7F1-433D-EA32-79D1BA214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8713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DD55B-829A-A82C-0F28-A886AE0B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47964-F307-1819-09C9-0E7BFC70A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731C5-5D4B-A1EA-F788-1CECF5F8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847B3-C509-70A9-0CB9-9C73EFD62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14B39-20B8-0F87-A03F-C14070C0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0953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7D54-E8FE-D096-DC27-39DDE757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ACC04-6A21-09B3-080C-B9D34C1C0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CDC07-C24C-AFAE-5EE5-950D51C99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82547-1967-DE32-8444-44A582E85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84783-317F-C9F0-F5D0-D35062D0F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1A451-86A2-21B0-3800-197D9888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789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71381-4542-48C3-938F-EBB0A2BB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9FC38-E60E-256D-1D4B-493EC7AED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9DEAB-AB18-939C-AC2A-E602E4D35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ABDCAA-1F82-84D1-A497-9E9F99BDD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8000C-9A74-3A94-2C78-7B229AE558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A23525-A641-12B4-0D5D-A4E7DFC0C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3597FC-CFCC-BECA-3576-B086D552F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E2FF0B-B8A6-1B34-675E-488D553E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1233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0A26F-E6D8-3E8C-7A0B-4A77B0F34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2C4CF-8747-092A-E5FB-65FCAA1F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FD63A-A119-1FAD-7037-987666003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63330-52F0-3DF6-70F2-1D2FB897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723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EF0748-834A-6342-C1DF-0F7AE7E1E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ED4F2-5307-FC81-ACEE-F0ACC034C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986740-DE9C-7CC2-6D7C-47B9F014B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401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6D881-EB8A-894B-2125-B7BD2C321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11EA3-0F50-8B06-1898-799AC47D9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C1554-CBFE-8171-D24A-84AAD380D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7047F-9C39-3DFF-9802-37FBED71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ACE17-5668-E719-B4EF-61C83688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1FA51-F068-0784-C10F-EE1BDCCD1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0214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DE86F-6647-839A-60DD-93F0A6D7D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80DDD6-995E-A451-D591-B3EDBEEF83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8EEED-6042-79CF-98DD-BF1BB29E8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13403-808C-12C4-8375-607A1C54E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556FB-D618-FDC2-EB47-C21AEB034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CC7E-BBD4-53CF-03D8-0B741E45B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8077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DA77AE-274E-81C0-0A44-1C109CFB3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7BBDC-E4AF-9756-3970-F9FC5D551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947CE-0EB1-AE33-2E57-9F5B28C5E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95D21-A6B2-4C25-AFCE-DF3B6B15B8AF}" type="datetimeFigureOut">
              <a:rPr lang="en-ID" smtClean="0"/>
              <a:t>03/09/2025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C9A49-E887-009A-DC1A-27D0D4782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AF6E3-133F-9100-5CC0-AB06FB2FA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39052-B046-4631-9B98-DD175F4B361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5489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21966-D61D-B171-467B-15793C3F5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917" y="205021"/>
            <a:ext cx="9744649" cy="1655762"/>
          </a:xfrm>
        </p:spPr>
        <p:txBody>
          <a:bodyPr>
            <a:normAutofit fontScale="90000"/>
          </a:bodyPr>
          <a:lstStyle/>
          <a:p>
            <a:pPr algn="l"/>
            <a:r>
              <a:rPr lang="en-US" b="1">
                <a:solidFill>
                  <a:srgbClr val="BFA045"/>
                </a:solidFill>
                <a:latin typeface="Quicksand"/>
              </a:rPr>
              <a:t>TT25-21001 </a:t>
            </a:r>
            <a:br>
              <a:rPr lang="en-US" b="1">
                <a:solidFill>
                  <a:srgbClr val="BFA045"/>
                </a:solidFill>
                <a:latin typeface="Quicksand"/>
              </a:rPr>
            </a:br>
            <a:r>
              <a:rPr lang="en-US" sz="5300" b="1">
                <a:solidFill>
                  <a:srgbClr val="BFA045"/>
                </a:solidFill>
                <a:latin typeface="Quicksand"/>
              </a:rPr>
              <a:t>ALGORITMA DAN PEMROGRAMAN</a:t>
            </a:r>
            <a:endParaRPr lang="en-ID" b="1">
              <a:solidFill>
                <a:srgbClr val="BFA045"/>
              </a:solidFill>
              <a:latin typeface="Quicksan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2C4DE-D9C1-538A-E8A0-E2BC814F9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1661" y="4512843"/>
            <a:ext cx="9246990" cy="1920284"/>
          </a:xfrm>
          <a:solidFill>
            <a:srgbClr val="BFA045"/>
          </a:solidFill>
          <a:ln w="152400">
            <a:solidFill>
              <a:srgbClr val="BFA045"/>
            </a:solidFill>
          </a:ln>
        </p:spPr>
        <p:txBody>
          <a:bodyPr anchor="ctr">
            <a:normAutofit/>
          </a:bodyPr>
          <a:lstStyle/>
          <a:p>
            <a:pPr algn="l"/>
            <a:r>
              <a:rPr lang="en-US" b="1">
                <a:latin typeface="Quicksand"/>
              </a:rPr>
              <a:t>Pertemuan 2 – </a:t>
            </a:r>
            <a:r>
              <a:rPr lang="id-ID"/>
              <a:t>Penggunaan variabel, tipe data, dan operasi matriks</a:t>
            </a:r>
            <a:endParaRPr lang="en-US"/>
          </a:p>
          <a:p>
            <a:pPr algn="l"/>
            <a:r>
              <a:rPr lang="en-US">
                <a:latin typeface="Quicksand"/>
              </a:rPr>
              <a:t>2 SKS</a:t>
            </a:r>
          </a:p>
          <a:p>
            <a:pPr algn="l"/>
            <a:endParaRPr lang="en-US">
              <a:latin typeface="Quicksand"/>
            </a:endParaRPr>
          </a:p>
          <a:p>
            <a:pPr algn="l"/>
            <a:r>
              <a:rPr lang="en-US">
                <a:latin typeface="Quicksand"/>
              </a:rPr>
              <a:t>Soraida Sabella, S.T., M.T. (WA: 0815-1911-1997)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E5BFAA-B93C-B4ED-F1A8-BDE539AB3D2E}"/>
              </a:ext>
            </a:extLst>
          </p:cNvPr>
          <p:cNvSpPr txBox="1"/>
          <p:nvPr/>
        </p:nvSpPr>
        <p:spPr>
          <a:xfrm>
            <a:off x="322462" y="1761742"/>
            <a:ext cx="6010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BFA045"/>
                </a:solidFill>
                <a:effectLst/>
                <a:uLnTx/>
                <a:uFillTx/>
                <a:latin typeface="Quicksand"/>
                <a:ea typeface="+mn-ea"/>
                <a:cs typeface="+mn-cs"/>
              </a:rPr>
              <a:t>FTI - Teknik Telekomunikasi</a:t>
            </a:r>
          </a:p>
        </p:txBody>
      </p:sp>
      <p:pic>
        <p:nvPicPr>
          <p:cNvPr id="5" name="Picture 4" descr="A yellow hexagon with a radio tower and pulse line&#10;&#10;AI-generated content may be incorrect.">
            <a:extLst>
              <a:ext uri="{FF2B5EF4-FFF2-40B4-BE49-F238E27FC236}">
                <a16:creationId xmlns:a16="http://schemas.microsoft.com/office/drawing/2014/main" id="{37AF5342-8405-E30C-7439-998765AFD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26" y="4465756"/>
            <a:ext cx="2053542" cy="205049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8A8708C-2F6F-FE43-C214-679FB6E68E48}"/>
              </a:ext>
            </a:extLst>
          </p:cNvPr>
          <p:cNvGrpSpPr/>
          <p:nvPr/>
        </p:nvGrpSpPr>
        <p:grpSpPr>
          <a:xfrm>
            <a:off x="10284018" y="269505"/>
            <a:ext cx="1584817" cy="1526794"/>
            <a:chOff x="10241535" y="272210"/>
            <a:chExt cx="1584817" cy="152679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8FCECA9-F4F3-88E5-D179-CFB19BED032A}"/>
                </a:ext>
              </a:extLst>
            </p:cNvPr>
            <p:cNvSpPr/>
            <p:nvPr/>
          </p:nvSpPr>
          <p:spPr>
            <a:xfrm>
              <a:off x="10241535" y="272210"/>
              <a:ext cx="1584817" cy="152679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9D5F9075-CEEF-47E7-3F7C-C8266B62B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31437" y="315375"/>
              <a:ext cx="1417214" cy="1417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12511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0101A-9C5F-25B2-3477-D26C14A04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54FB01-72A0-8248-7DE2-308500408F6A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207BA4A-6FA3-2C13-0D95-9E5E8F3E9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0E2FF1-D29D-0F29-0C7A-ECEFF38FDD13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D97CE9B8-475F-2D8F-64B7-6F612AE63852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DB9C7B2-49DA-BB49-3A1B-EF3557C17E43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10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FD5E47E2-9CC5-4F47-E8C0-14FDA1F7D151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5C6166C8-FD9C-4F83-8C52-A1751B7C8451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de-DE" sz="2800" b="1" kern="0">
                <a:solidFill>
                  <a:srgbClr val="13234B"/>
                </a:solidFill>
              </a:rPr>
              <a:t>Tabel 5: Relational Operator (Operator Perbandingan)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8D92AA-2B8E-5577-D58D-BE8A3BA28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959587"/>
              </p:ext>
            </p:extLst>
          </p:nvPr>
        </p:nvGraphicFramePr>
        <p:xfrm>
          <a:off x="838199" y="1052997"/>
          <a:ext cx="10515600" cy="4953000"/>
        </p:xfrm>
        <a:graphic>
          <a:graphicData uri="http://schemas.openxmlformats.org/drawingml/2006/table">
            <a:tbl>
              <a:tblPr/>
              <a:tblGrid>
                <a:gridCol w="2604248">
                  <a:extLst>
                    <a:ext uri="{9D8B030D-6E8A-4147-A177-3AD203B41FA5}">
                      <a16:colId xmlns:a16="http://schemas.microsoft.com/office/drawing/2014/main" val="1937279952"/>
                    </a:ext>
                  </a:extLst>
                </a:gridCol>
                <a:gridCol w="1579645">
                  <a:extLst>
                    <a:ext uri="{9D8B030D-6E8A-4147-A177-3AD203B41FA5}">
                      <a16:colId xmlns:a16="http://schemas.microsoft.com/office/drawing/2014/main" val="16181598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2844247333"/>
                    </a:ext>
                  </a:extLst>
                </a:gridCol>
                <a:gridCol w="1204515">
                  <a:extLst>
                    <a:ext uri="{9D8B030D-6E8A-4147-A177-3AD203B41FA5}">
                      <a16:colId xmlns:a16="http://schemas.microsoft.com/office/drawing/2014/main" val="223804495"/>
                    </a:ext>
                  </a:extLst>
                </a:gridCol>
                <a:gridCol w="3016623">
                  <a:extLst>
                    <a:ext uri="{9D8B030D-6E8A-4147-A177-3AD203B41FA5}">
                      <a16:colId xmlns:a16="http://schemas.microsoft.com/office/drawing/2014/main" val="19810146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Operator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Simbol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Contoh MATLAB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Hasil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140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Sama dengan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==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5 == 5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Membandingkan kesamaan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9184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Tidak sama dengan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~=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5 ~= 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Membandingkan ketidaksamaan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059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besar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&gt;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10 &gt; 5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besar dari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6044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kecil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&lt;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3 &lt; 7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kecil dari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4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besar atau sama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&gt;=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8 &gt;= 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besar atau sama dengan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073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kecil atau sama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&lt;=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4 &lt;= 6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Lebih kecil atau sama dengan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2611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effectLst/>
                          <a:latin typeface="Quicksand"/>
                        </a:rPr>
                        <a:t>AND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&amp; atau &amp;&amp;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(5&gt;3) &amp; (4&lt;7)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Kedua kondisi harus true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514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OR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| dan ||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(5&gt;3) &amp; (4&lt;7)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 (true)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Satu kondisi harus true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72591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NOT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~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~</a:t>
                      </a:r>
                      <a:r>
                        <a:rPr kumimoji="0" lang="en-ID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Quicksand"/>
                          <a:ea typeface="+mn-ea"/>
                          <a:cs typeface="+mn-cs"/>
                        </a:rPr>
                        <a:t>(5&gt;3)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Quicksand"/>
                        </a:rPr>
                        <a:t>0 (false)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 b="0" i="0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Membalik nilai logika</a:t>
                      </a:r>
                      <a:endParaRPr lang="en-ID" sz="1800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446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8626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13E7F-1121-0BF7-9932-3598495E8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295572-6D95-E25D-1D25-7ED37DBE799B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96EC94B-F0B9-3056-4843-CDD86745C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C1A26-9C85-69B8-67EA-60D6D0FC9A0B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ECA106D0-BA59-8E7E-A6E1-3FB115F60160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051A0D-52B4-5509-4813-D80393B0F2DD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11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B6C8FA98-C913-081B-4C4C-C81B2C4EC124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3B16E3C2-61F4-5C83-C0AA-80FA11723342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Dasar-Dasar MATLAB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3" name="Google Shape;405;p39">
            <a:extLst>
              <a:ext uri="{FF2B5EF4-FFF2-40B4-BE49-F238E27FC236}">
                <a16:creationId xmlns:a16="http://schemas.microsoft.com/office/drawing/2014/main" id="{1C39529C-E3DC-667E-38D1-9EC922E351BA}"/>
              </a:ext>
            </a:extLst>
          </p:cNvPr>
          <p:cNvSpPr txBox="1">
            <a:spLocks/>
          </p:cNvSpPr>
          <p:nvPr/>
        </p:nvSpPr>
        <p:spPr>
          <a:xfrm>
            <a:off x="360218" y="1150653"/>
            <a:ext cx="11471563" cy="8309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Titik Koma (;)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Jika semicolon atau titik koma</a:t>
            </a: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 (;)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diberikan di akhir sebuah perintah, maka output perintah tidak akan ditampilkan di command window</a:t>
            </a:r>
          </a:p>
        </p:txBody>
      </p:sp>
      <p:sp>
        <p:nvSpPr>
          <p:cNvPr id="6" name="Google Shape;405;p39">
            <a:extLst>
              <a:ext uri="{FF2B5EF4-FFF2-40B4-BE49-F238E27FC236}">
                <a16:creationId xmlns:a16="http://schemas.microsoft.com/office/drawing/2014/main" id="{BA099882-8960-3734-EB1A-5091FC28AA90}"/>
              </a:ext>
            </a:extLst>
          </p:cNvPr>
          <p:cNvSpPr txBox="1">
            <a:spLocks/>
          </p:cNvSpPr>
          <p:nvPr/>
        </p:nvSpPr>
        <p:spPr>
          <a:xfrm>
            <a:off x="360218" y="2099579"/>
            <a:ext cx="11471563" cy="14772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Simbol %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Jika simbol persen </a:t>
            </a: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(%)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 diberikan di awal baris, maka baris tersebut akan dipandang sebagai komentar dan tidak akan diesekusi</a:t>
            </a:r>
          </a:p>
          <a:p>
            <a:pPr marL="0" lvl="0" indent="0" algn="l">
              <a:lnSpc>
                <a:spcPct val="150000"/>
              </a:lnSpc>
              <a:buClr>
                <a:srgbClr val="13234B"/>
              </a:buClr>
              <a:defRPr/>
            </a:pPr>
            <a:r>
              <a:rPr lang="en-US" kern="0">
                <a:solidFill>
                  <a:srgbClr val="13234B"/>
                </a:solidFill>
              </a:rPr>
              <a:t>Jika simbol persen </a:t>
            </a:r>
            <a:r>
              <a:rPr lang="en-US" b="1" kern="0">
                <a:solidFill>
                  <a:srgbClr val="13234B"/>
                </a:solidFill>
              </a:rPr>
              <a:t>(%%)</a:t>
            </a:r>
            <a:r>
              <a:rPr lang="en-US" kern="0">
                <a:solidFill>
                  <a:srgbClr val="13234B"/>
                </a:solidFill>
              </a:rPr>
              <a:t> diberikan di awal baris, maka baris tersebut akan dipandang sebagai section</a:t>
            </a:r>
          </a:p>
          <a:p>
            <a:pPr marL="0" lvl="0" indent="0" algn="l">
              <a:lnSpc>
                <a:spcPct val="150000"/>
              </a:lnSpc>
              <a:buClr>
                <a:srgbClr val="13234B"/>
              </a:buClr>
              <a:defRPr/>
            </a:pPr>
            <a:r>
              <a:rPr lang="en-US" kern="0">
                <a:solidFill>
                  <a:srgbClr val="13234B"/>
                </a:solidFill>
              </a:rPr>
              <a:t>Tekan CTRL+Enter untuk menjalankan section tertentu</a:t>
            </a:r>
          </a:p>
        </p:txBody>
      </p:sp>
      <p:sp>
        <p:nvSpPr>
          <p:cNvPr id="8" name="Google Shape;405;p39">
            <a:extLst>
              <a:ext uri="{FF2B5EF4-FFF2-40B4-BE49-F238E27FC236}">
                <a16:creationId xmlns:a16="http://schemas.microsoft.com/office/drawing/2014/main" id="{7A458E3E-A97C-3270-48CA-E91D8C6A021E}"/>
              </a:ext>
            </a:extLst>
          </p:cNvPr>
          <p:cNvSpPr txBox="1">
            <a:spLocks/>
          </p:cNvSpPr>
          <p:nvPr/>
        </p:nvSpPr>
        <p:spPr>
          <a:xfrm>
            <a:off x="360218" y="3694836"/>
            <a:ext cx="11471563" cy="8309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Help</a:t>
            </a:r>
          </a:p>
          <a:p>
            <a:pPr marL="0" lvl="0" indent="0" algn="l">
              <a:lnSpc>
                <a:spcPct val="150000"/>
              </a:lnSpc>
              <a:buClr>
                <a:srgbClr val="13234B"/>
              </a:buClr>
              <a:defRPr/>
            </a:pPr>
            <a:r>
              <a:rPr lang="en-US" kern="0">
                <a:solidFill>
                  <a:srgbClr val="13234B"/>
                </a:solidFill>
              </a:rPr>
              <a:t>Jika </a:t>
            </a:r>
            <a:r>
              <a:rPr lang="en-US" b="1" kern="0">
                <a:solidFill>
                  <a:srgbClr val="13234B"/>
                </a:solidFill>
              </a:rPr>
              <a:t>help + build-in library </a:t>
            </a:r>
            <a:r>
              <a:rPr lang="en-US" kern="0">
                <a:solidFill>
                  <a:srgbClr val="13234B"/>
                </a:solidFill>
              </a:rPr>
              <a:t>dijalankan di command windows, maka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MATLAB akan memberikan informasi secara detil tentang </a:t>
            </a:r>
            <a:r>
              <a:rPr lang="en-US" kern="0">
                <a:solidFill>
                  <a:srgbClr val="13234B"/>
                </a:solidFill>
              </a:rPr>
              <a:t>build-in library tersebut.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0" name="Google Shape;405;p39">
            <a:extLst>
              <a:ext uri="{FF2B5EF4-FFF2-40B4-BE49-F238E27FC236}">
                <a16:creationId xmlns:a16="http://schemas.microsoft.com/office/drawing/2014/main" id="{9EC98041-A6EF-A587-1E57-698977FB3150}"/>
              </a:ext>
            </a:extLst>
          </p:cNvPr>
          <p:cNvSpPr txBox="1">
            <a:spLocks/>
          </p:cNvSpPr>
          <p:nvPr/>
        </p:nvSpPr>
        <p:spPr>
          <a:xfrm>
            <a:off x="360218" y="4647569"/>
            <a:ext cx="11471563" cy="11541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b="1" kern="0">
                <a:solidFill>
                  <a:srgbClr val="13234B"/>
                </a:solidFill>
              </a:rPr>
              <a:t>CLC dan Clear</a:t>
            </a:r>
            <a:endParaRPr kumimoji="0" lang="en-US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lvl="0" indent="0" algn="l">
              <a:lnSpc>
                <a:spcPct val="150000"/>
              </a:lnSpc>
              <a:buClr>
                <a:srgbClr val="13234B"/>
              </a:buClr>
              <a:defRPr/>
            </a:pPr>
            <a:r>
              <a:rPr lang="en-US" b="1" kern="0">
                <a:solidFill>
                  <a:srgbClr val="13234B"/>
                </a:solidFill>
              </a:rPr>
              <a:t>CLC    : </a:t>
            </a:r>
            <a:r>
              <a:rPr lang="en-US" kern="0">
                <a:solidFill>
                  <a:srgbClr val="13234B"/>
                </a:solidFill>
              </a:rPr>
              <a:t>Membersihkan Command Windows</a:t>
            </a:r>
          </a:p>
          <a:p>
            <a:pPr marL="0" lvl="0" indent="0" algn="l">
              <a:lnSpc>
                <a:spcPct val="150000"/>
              </a:lnSpc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Clear :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Membersihkan Workspace</a:t>
            </a:r>
          </a:p>
        </p:txBody>
      </p:sp>
    </p:spTree>
    <p:extLst>
      <p:ext uri="{BB962C8B-B14F-4D97-AF65-F5344CB8AC3E}">
        <p14:creationId xmlns:p14="http://schemas.microsoft.com/office/powerpoint/2010/main" val="2210177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84AFD-37CE-E251-009F-EB00034BE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77AE8C-54CB-B4DA-831B-326324F3DDC7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B8CDD3F-3433-372F-9A60-83B19CB66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6588AA-221C-3B67-D10D-209FDBD7E8C6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3A29123C-121B-2E72-A204-A2ACEE1B0614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8F78C47-D183-E272-5D04-2FD9A168DADF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12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56676B2B-37E2-23DE-1522-8B05857E20D2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06053A32-06FA-C5A0-E08D-CDC10AC0F460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1) – Operasi Sederhana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6D50B27-95EE-2278-0909-DAF58B56B70F}"/>
              </a:ext>
            </a:extLst>
          </p:cNvPr>
          <p:cNvGrpSpPr/>
          <p:nvPr/>
        </p:nvGrpSpPr>
        <p:grpSpPr>
          <a:xfrm>
            <a:off x="1192569" y="934288"/>
            <a:ext cx="9379829" cy="5260572"/>
            <a:chOff x="1192569" y="934288"/>
            <a:chExt cx="9379829" cy="52605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6B84542-D6DD-6777-E058-937C436EE5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456"/>
            <a:stretch/>
          </p:blipFill>
          <p:spPr>
            <a:xfrm>
              <a:off x="1192569" y="934288"/>
              <a:ext cx="9379829" cy="5260572"/>
            </a:xfrm>
            <a:prstGeom prst="rect">
              <a:avLst/>
            </a:prstGeom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9D14716-E4F4-9C61-8B11-43BE8B65724F}"/>
                </a:ext>
              </a:extLst>
            </p:cNvPr>
            <p:cNvSpPr/>
            <p:nvPr/>
          </p:nvSpPr>
          <p:spPr>
            <a:xfrm>
              <a:off x="7048265" y="2649928"/>
              <a:ext cx="293676" cy="47166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</p:grpSp>
    </p:spTree>
    <p:extLst>
      <p:ext uri="{BB962C8B-B14F-4D97-AF65-F5344CB8AC3E}">
        <p14:creationId xmlns:p14="http://schemas.microsoft.com/office/powerpoint/2010/main" val="1942731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693CC-635E-8E36-9225-239F2D1B1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A715F0-F64D-A7E7-5CDA-E61A418AAAA8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54534EF-9AF5-0380-FB1F-76BBF61B7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4337E5-CCD5-6D18-7682-CAE5AFE10995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51B76E65-EFF3-78F0-425F-1C611F7B50A1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CAC25CC-B091-BBAD-70E6-2D1206E7B572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13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51A380E9-D5B2-3C45-AEE4-B9F701DB56EC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58812E9F-9034-6EB7-2F94-4C4BE022ECAC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2) - Operasi Sederhana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A83520B-1D19-9151-B98E-2230A9F114A2}"/>
              </a:ext>
            </a:extLst>
          </p:cNvPr>
          <p:cNvGrpSpPr/>
          <p:nvPr/>
        </p:nvGrpSpPr>
        <p:grpSpPr>
          <a:xfrm>
            <a:off x="1190595" y="919014"/>
            <a:ext cx="9560263" cy="5220624"/>
            <a:chOff x="1190595" y="718362"/>
            <a:chExt cx="9810811" cy="542127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3B63A45-F89C-C870-6BBA-D38925ED7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0826"/>
            <a:stretch/>
          </p:blipFill>
          <p:spPr>
            <a:xfrm>
              <a:off x="1190595" y="718362"/>
              <a:ext cx="9810811" cy="5421276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1E11B55-C2C1-D053-7ADB-54769321F87C}"/>
                </a:ext>
              </a:extLst>
            </p:cNvPr>
            <p:cNvSpPr/>
            <p:nvPr/>
          </p:nvSpPr>
          <p:spPr>
            <a:xfrm>
              <a:off x="7181711" y="2482896"/>
              <a:ext cx="293676" cy="47166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</p:grpSp>
    </p:spTree>
    <p:extLst>
      <p:ext uri="{BB962C8B-B14F-4D97-AF65-F5344CB8AC3E}">
        <p14:creationId xmlns:p14="http://schemas.microsoft.com/office/powerpoint/2010/main" val="250505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2852D-B207-0111-38CD-30C95BBAD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106199-B4D1-951D-E3D9-8B280B4C5B39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6FCD0EF-44E7-F3BF-E8A7-D66628AD8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402220-B03B-0538-E993-18C9C82CB876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A73A6AC6-8BEE-3AAB-9B2F-7C847E421D37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2FE828-A527-FB7B-B9A1-A79EEF9AD1C7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14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8F6A2732-491F-3756-770B-C1F8E4097704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68CE3842-06FA-86F5-1573-3E305C6BE4EE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3) – Penggunaan Variabel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6C4C12-8D07-42BE-9833-FD5E0B5F5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154" y="919014"/>
            <a:ext cx="9398291" cy="5076811"/>
          </a:xfrm>
          <a:prstGeom prst="rect">
            <a:avLst/>
          </a:prstGeom>
        </p:spPr>
      </p:pic>
      <p:sp>
        <p:nvSpPr>
          <p:cNvPr id="8" name="Google Shape;6457;p40">
            <a:extLst>
              <a:ext uri="{FF2B5EF4-FFF2-40B4-BE49-F238E27FC236}">
                <a16:creationId xmlns:a16="http://schemas.microsoft.com/office/drawing/2014/main" id="{D6201936-1437-4630-8575-6626CDB5A581}"/>
              </a:ext>
            </a:extLst>
          </p:cNvPr>
          <p:cNvSpPr txBox="1">
            <a:spLocks/>
          </p:cNvSpPr>
          <p:nvPr/>
        </p:nvSpPr>
        <p:spPr>
          <a:xfrm>
            <a:off x="3193076" y="5891783"/>
            <a:ext cx="5526445" cy="37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en-US">
                <a:solidFill>
                  <a:srgbClr val="FF0000"/>
                </a:solidFill>
              </a:rPr>
              <a:t>Notes: Satu variabel hanya boleh untuk satu deklarasi</a:t>
            </a:r>
            <a:endParaRPr lang="id-ID" dirty="0">
              <a:solidFill>
                <a:srgbClr val="FF0000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6D0C0CE-62A8-E834-B103-E6FE476321D0}"/>
              </a:ext>
            </a:extLst>
          </p:cNvPr>
          <p:cNvSpPr/>
          <p:nvPr/>
        </p:nvSpPr>
        <p:spPr>
          <a:xfrm>
            <a:off x="8945915" y="1777271"/>
            <a:ext cx="1139118" cy="5930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/>
          </a:p>
        </p:txBody>
      </p:sp>
    </p:spTree>
    <p:extLst>
      <p:ext uri="{BB962C8B-B14F-4D97-AF65-F5344CB8AC3E}">
        <p14:creationId xmlns:p14="http://schemas.microsoft.com/office/powerpoint/2010/main" val="252176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0EAF9-876D-A1F4-D26F-1C1A89F08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8BD297-7C2A-919C-2158-CCD805BEA679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C7EB407-B2D8-647C-FE31-B7135131E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12FB7A-F99B-7183-74B7-EE1DC47C3904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6AA01434-2F77-E992-E88B-A95D04BFB49D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19BFBF0-2491-ED60-AB57-D38480D5718C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15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BA970777-4E70-7065-6D08-07D4E7996525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499E836E-CE2C-1A0B-DA3D-0C6B5CB5F2CA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4) – CLC dan Clear</a:t>
            </a:r>
          </a:p>
        </p:txBody>
      </p:sp>
      <p:sp>
        <p:nvSpPr>
          <p:cNvPr id="8" name="Google Shape;6457;p40">
            <a:extLst>
              <a:ext uri="{FF2B5EF4-FFF2-40B4-BE49-F238E27FC236}">
                <a16:creationId xmlns:a16="http://schemas.microsoft.com/office/drawing/2014/main" id="{D6201936-1437-4630-8575-6626CDB5A581}"/>
              </a:ext>
            </a:extLst>
          </p:cNvPr>
          <p:cNvSpPr txBox="1">
            <a:spLocks/>
          </p:cNvSpPr>
          <p:nvPr/>
        </p:nvSpPr>
        <p:spPr>
          <a:xfrm>
            <a:off x="1077615" y="5911806"/>
            <a:ext cx="8665168" cy="29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en-US">
                <a:solidFill>
                  <a:srgbClr val="FF0000"/>
                </a:solidFill>
              </a:rPr>
              <a:t>Notes: clc (menghapus Command Window), clear (menghapus data Workspace)</a:t>
            </a:r>
            <a:endParaRPr lang="id-ID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D658F8-2F7D-4A26-9048-0BDC8A10F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115" y="925743"/>
            <a:ext cx="9264369" cy="4949124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E56E60-C97B-D2CE-1346-41052968A809}"/>
              </a:ext>
            </a:extLst>
          </p:cNvPr>
          <p:cNvSpPr/>
          <p:nvPr/>
        </p:nvSpPr>
        <p:spPr>
          <a:xfrm>
            <a:off x="3198781" y="2431442"/>
            <a:ext cx="972574" cy="519592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Deleted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(CLC)</a:t>
            </a:r>
            <a:endParaRPr lang="en-ID" sz="160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86F4AF-C83E-AC85-80E8-A064EBD0A1E1}"/>
              </a:ext>
            </a:extLst>
          </p:cNvPr>
          <p:cNvSpPr/>
          <p:nvPr/>
        </p:nvSpPr>
        <p:spPr>
          <a:xfrm>
            <a:off x="9103911" y="2431442"/>
            <a:ext cx="972574" cy="519592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Deleted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(clear)</a:t>
            </a:r>
            <a:endParaRPr lang="en-ID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737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A3D88-D2D4-82C6-3C65-4CDF98293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5FF113-2DE3-5874-C1B7-884105CE73E4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73A72EE-E659-3BCF-8319-601C49CB8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D957B1-0DBD-D7C9-23B7-1AE1C0929F0F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8EE09CEE-508B-E160-C1A7-EB1992C3214E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4B0CF38-5344-15A5-FB53-93B9E8611FCA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16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81271E40-6A01-ACBB-BB7A-37C82F230B15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1CA06457-450B-BC1F-CE00-18876053D107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5) - </a:t>
            </a:r>
            <a:r>
              <a:rPr lang="en-US" sz="2800" b="1"/>
              <a:t>penggunaan nama variabel</a:t>
            </a:r>
            <a:endParaRPr lang="en-US" sz="2800" b="1" kern="0">
              <a:solidFill>
                <a:srgbClr val="13234B"/>
              </a:solidFill>
            </a:endParaRPr>
          </a:p>
        </p:txBody>
      </p:sp>
      <p:sp>
        <p:nvSpPr>
          <p:cNvPr id="8" name="Google Shape;6457;p40">
            <a:extLst>
              <a:ext uri="{FF2B5EF4-FFF2-40B4-BE49-F238E27FC236}">
                <a16:creationId xmlns:a16="http://schemas.microsoft.com/office/drawing/2014/main" id="{D6201936-1437-4630-8575-6626CDB5A581}"/>
              </a:ext>
            </a:extLst>
          </p:cNvPr>
          <p:cNvSpPr txBox="1">
            <a:spLocks/>
          </p:cNvSpPr>
          <p:nvPr/>
        </p:nvSpPr>
        <p:spPr>
          <a:xfrm>
            <a:off x="1103374" y="5898227"/>
            <a:ext cx="9159750" cy="311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en-US">
                <a:solidFill>
                  <a:srgbClr val="FF0000"/>
                </a:solidFill>
              </a:rPr>
              <a:t>Notes: Matlab bertipe Case Sensitive (huruf kecil dan kapital dianggap berbeda)</a:t>
            </a:r>
            <a:endParaRPr lang="id-ID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E3FC2F-5C84-4824-BB4E-73A4F6C19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941" y="947985"/>
            <a:ext cx="9159750" cy="49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4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50044-6183-9FE7-2A6D-37B6AACBF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2F09C7-1BBF-E204-CD33-600FA715C0EA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5B1F673-7340-92BD-E7AC-481564923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239FDC1-5AD5-4F40-679A-7337DCB94162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FDB5BE0D-DD8C-FA7E-D548-7D871E796434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5A593E-04A7-C87D-28D8-B6C0B7F22789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17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0A1E870E-12C5-48F1-CD87-907F98912135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2BB364D7-8BBA-860D-7496-64F2DFB30A21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6) - Semicolon</a:t>
            </a:r>
          </a:p>
        </p:txBody>
      </p:sp>
      <p:sp>
        <p:nvSpPr>
          <p:cNvPr id="8" name="Google Shape;6457;p40">
            <a:extLst>
              <a:ext uri="{FF2B5EF4-FFF2-40B4-BE49-F238E27FC236}">
                <a16:creationId xmlns:a16="http://schemas.microsoft.com/office/drawing/2014/main" id="{D6201936-1437-4630-8575-6626CDB5A581}"/>
              </a:ext>
            </a:extLst>
          </p:cNvPr>
          <p:cNvSpPr txBox="1">
            <a:spLocks/>
          </p:cNvSpPr>
          <p:nvPr/>
        </p:nvSpPr>
        <p:spPr>
          <a:xfrm>
            <a:off x="1853524" y="5939685"/>
            <a:ext cx="8484949" cy="288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en-US">
                <a:solidFill>
                  <a:srgbClr val="FF0000"/>
                </a:solidFill>
              </a:rPr>
              <a:t>Notes: penggunaan titik koma (;) untuk tidak menampilkan hasil di Command Windows</a:t>
            </a:r>
            <a:endParaRPr lang="id-ID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391BC9-ED79-4940-BD1E-2C9A2D4D0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973" y="919014"/>
            <a:ext cx="9298653" cy="50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5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6859F-6382-2AFB-AA0B-B420D4F79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5A7C7A-335C-FEEB-0F78-AF9EF36F15EC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FAF61EB-7BD2-E1A2-9A01-47C7A224F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D5F628-ABE8-21E0-B55B-38F63A57FEC5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6E5FE2A1-9CBB-94CD-BEC3-937280FB2D39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5F8DCDE-122A-A8F4-D23C-F0D0EFE676C3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18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E5F31C05-7E3D-3E73-104E-0E0409A829F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3F31B0C7-D0F4-4D96-A490-11CF81F90411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MATLAB OPERATIONS (Demo 7) – Command Window</a:t>
            </a:r>
          </a:p>
        </p:txBody>
      </p:sp>
      <p:sp>
        <p:nvSpPr>
          <p:cNvPr id="3" name="Google Shape;6457;p40">
            <a:extLst>
              <a:ext uri="{FF2B5EF4-FFF2-40B4-BE49-F238E27FC236}">
                <a16:creationId xmlns:a16="http://schemas.microsoft.com/office/drawing/2014/main" id="{D6201936-1437-4630-8575-6626CDB5A581}"/>
              </a:ext>
            </a:extLst>
          </p:cNvPr>
          <p:cNvSpPr txBox="1">
            <a:spLocks/>
          </p:cNvSpPr>
          <p:nvPr/>
        </p:nvSpPr>
        <p:spPr>
          <a:xfrm>
            <a:off x="2423995" y="5905778"/>
            <a:ext cx="7064610" cy="322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/>
            <a:r>
              <a:rPr lang="en-US">
                <a:solidFill>
                  <a:srgbClr val="FF0000"/>
                </a:solidFill>
              </a:rPr>
              <a:t>Notes: perhitungan di Command Window tidak bisa disimpan</a:t>
            </a:r>
            <a:endParaRPr lang="id-ID" dirty="0">
              <a:solidFill>
                <a:srgbClr val="FF0000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839C5CE-B412-5399-ED58-CDBAD6F1907F}"/>
              </a:ext>
            </a:extLst>
          </p:cNvPr>
          <p:cNvGrpSpPr/>
          <p:nvPr/>
        </p:nvGrpSpPr>
        <p:grpSpPr>
          <a:xfrm>
            <a:off x="1566645" y="999950"/>
            <a:ext cx="8201360" cy="4845014"/>
            <a:chOff x="1514492" y="659440"/>
            <a:chExt cx="7984616" cy="482676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2D1AA3-7A82-4C87-B27B-605BB7209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4492" y="659440"/>
              <a:ext cx="7984616" cy="4826767"/>
            </a:xfrm>
            <a:prstGeom prst="rect">
              <a:avLst/>
            </a:prstGeom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EE64C6B-0940-425A-86A3-94BBF531577D}"/>
                </a:ext>
              </a:extLst>
            </p:cNvPr>
            <p:cNvSpPr/>
            <p:nvPr/>
          </p:nvSpPr>
          <p:spPr>
            <a:xfrm>
              <a:off x="2672088" y="942605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F5A79D2-4BCD-4DDD-8E0C-1BDB02BDBAC4}"/>
                </a:ext>
              </a:extLst>
            </p:cNvPr>
            <p:cNvSpPr/>
            <p:nvPr/>
          </p:nvSpPr>
          <p:spPr>
            <a:xfrm>
              <a:off x="2672088" y="1523479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A8F1B37-7804-4C43-89A0-E148C51228E2}"/>
                </a:ext>
              </a:extLst>
            </p:cNvPr>
            <p:cNvSpPr/>
            <p:nvPr/>
          </p:nvSpPr>
          <p:spPr>
            <a:xfrm>
              <a:off x="2672088" y="2093227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84073DF-0580-408A-855A-13EFA759BD05}"/>
                </a:ext>
              </a:extLst>
            </p:cNvPr>
            <p:cNvSpPr/>
            <p:nvPr/>
          </p:nvSpPr>
          <p:spPr>
            <a:xfrm>
              <a:off x="2672088" y="2703435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B650DB6-B7A5-4955-A2F7-D5C69C3A000A}"/>
                </a:ext>
              </a:extLst>
            </p:cNvPr>
            <p:cNvSpPr/>
            <p:nvPr/>
          </p:nvSpPr>
          <p:spPr>
            <a:xfrm>
              <a:off x="2672088" y="3293153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34A7FF3-F103-4B53-81F2-F60B5C80D4ED}"/>
                </a:ext>
              </a:extLst>
            </p:cNvPr>
            <p:cNvSpPr/>
            <p:nvPr/>
          </p:nvSpPr>
          <p:spPr>
            <a:xfrm>
              <a:off x="2672088" y="3880177"/>
              <a:ext cx="868537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06500DD-2499-41FB-AB53-D107A03BEEC5}"/>
                </a:ext>
              </a:extLst>
            </p:cNvPr>
            <p:cNvSpPr/>
            <p:nvPr/>
          </p:nvSpPr>
          <p:spPr>
            <a:xfrm>
              <a:off x="2672088" y="4460251"/>
              <a:ext cx="1062409" cy="552206"/>
            </a:xfrm>
            <a:prstGeom prst="roundRect">
              <a:avLst/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400"/>
            </a:p>
          </p:txBody>
        </p:sp>
      </p:grpSp>
    </p:spTree>
    <p:extLst>
      <p:ext uri="{BB962C8B-B14F-4D97-AF65-F5344CB8AC3E}">
        <p14:creationId xmlns:p14="http://schemas.microsoft.com/office/powerpoint/2010/main" val="2962575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389A8-E498-62A1-3441-0E3816BDB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F5D01E-5B42-DEB4-8C66-6110B70D2667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3F7C883-68F3-8228-16BE-1A5E6FF36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C18AB3-E46E-BDA7-034D-F5CBF08BA0AE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0BFC72E9-FCE5-A588-6FC3-A5888F64235D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322D05-0DDC-E210-0FFA-B4A22C5EA41A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19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93027E0F-09D4-D5B9-FF4B-86AF807CAB06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6BA38E51-ABC7-7C4B-9337-DB5CAC177183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Bilangan Kompleks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568439-4BC3-4FAA-BE42-BC083E01207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222188" y="1202945"/>
            <a:ext cx="9747624" cy="421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1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FE53F-FF18-F71D-7C06-0720FD00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D11541-1FF6-D067-284A-2C93B12719AF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1569879-92B3-B1F5-D34B-F33328841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1EC34A-1741-7755-E4C7-09E354441E1F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09180553-CF13-8056-800D-16ED147465F7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D07AE65-0390-E5E5-A866-F6F1111E41B8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3789555F-6E75-BEA7-BCFB-6EFF7E00AD7A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FDECA333-DCA0-B637-36AC-5C2A0B5BB88B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Pengertian Variabel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3" name="Google Shape;405;p39">
            <a:extLst>
              <a:ext uri="{FF2B5EF4-FFF2-40B4-BE49-F238E27FC236}">
                <a16:creationId xmlns:a16="http://schemas.microsoft.com/office/drawing/2014/main" id="{C73FDF15-614B-2895-545A-0F543B4F0478}"/>
              </a:ext>
            </a:extLst>
          </p:cNvPr>
          <p:cNvSpPr txBox="1">
            <a:spLocks/>
          </p:cNvSpPr>
          <p:nvPr/>
        </p:nvSpPr>
        <p:spPr>
          <a:xfrm>
            <a:off x="287686" y="1032609"/>
            <a:ext cx="11616628" cy="1008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Variabel adalah tempat penyimpanan data dalam memori komputer yang memiliki nama dan nilai. Seperti kotak penyimpanan yang kita beri label.</a:t>
            </a:r>
          </a:p>
        </p:txBody>
      </p:sp>
      <p:sp>
        <p:nvSpPr>
          <p:cNvPr id="6" name="Google Shape;405;p39">
            <a:extLst>
              <a:ext uri="{FF2B5EF4-FFF2-40B4-BE49-F238E27FC236}">
                <a16:creationId xmlns:a16="http://schemas.microsoft.com/office/drawing/2014/main" id="{EDB9CE08-B121-28F4-61DC-1636ABD2BFB1}"/>
              </a:ext>
            </a:extLst>
          </p:cNvPr>
          <p:cNvSpPr txBox="1">
            <a:spLocks/>
          </p:cNvSpPr>
          <p:nvPr/>
        </p:nvSpPr>
        <p:spPr>
          <a:xfrm>
            <a:off x="571332" y="2096911"/>
            <a:ext cx="10964886" cy="3978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Aturan Penamaan Variabel: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✅ Boleh mengandung huruf, angka, underscore (_)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✅ Harus dimulai dengan huruf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✅ Case-sensitive (Beda besar-kecil huruf = beda variabel)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✅ Tidak boleh menggunakan kata kunci MATLAB (seperti for, if, end)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❌ Tidak boleh ada spasi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❌ Tidak boleh simbol khusus (kecuali underscore)</a:t>
            </a:r>
          </a:p>
        </p:txBody>
      </p:sp>
    </p:spTree>
    <p:extLst>
      <p:ext uri="{BB962C8B-B14F-4D97-AF65-F5344CB8AC3E}">
        <p14:creationId xmlns:p14="http://schemas.microsoft.com/office/powerpoint/2010/main" val="990631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2EA08-0363-464C-33EA-98B6417FB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FA5AA9-B85B-20C3-0A03-5CF05E63768F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C881160-CD97-65C6-B132-1F8BD6079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1DE534-01FD-3066-71F8-260A90DE03D9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1F7800AA-2858-EB9D-198A-D6FEC351C4CD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1BEF30-F2A8-55E1-DD29-B2B795AE70DF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20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CCA47F13-6ED6-3ED2-E34D-7C57EAF38EF6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1CEF6FF1-BFF5-F05B-F3B3-34902A094375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2800" b="1" kern="0">
                <a:solidFill>
                  <a:srgbClr val="13234B"/>
                </a:solidFill>
              </a:rPr>
              <a:t>Format Long and Short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BD335A-925A-4722-A4F5-0F2626C02A8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695418" y="1175864"/>
            <a:ext cx="8732668" cy="477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01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BB19B-A75D-B611-2198-B5EF13115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7336D5-230A-4781-08F1-BA95B8F632F2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F900B1A-18DD-4C9E-EB1B-2C72B144B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CD8E9F-09FF-6A9D-25C4-4203E719D5B0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251AC7C5-95D2-FE47-EC31-A4D48DB056AE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828B0F-5713-847A-5565-043B9EA40DB5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21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B22DF380-7518-DE6F-8D58-AA1B83446207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438DFD11-BB98-3092-542D-8E3DD8B50710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(1)</a:t>
            </a:r>
            <a:endParaRPr lang="id-ID" sz="2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71EDE1-365A-47FD-B5C5-0E2DC2C4903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rcRect b="26131"/>
          <a:stretch>
            <a:fillRect/>
          </a:stretch>
        </p:blipFill>
        <p:spPr>
          <a:xfrm>
            <a:off x="798430" y="3300407"/>
            <a:ext cx="10103348" cy="1142870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098380C-AD03-4BD9-81E3-2CB64EFCC899}"/>
              </a:ext>
            </a:extLst>
          </p:cNvPr>
          <p:cNvSpPr txBox="1">
            <a:spLocks/>
          </p:cNvSpPr>
          <p:nvPr/>
        </p:nvSpPr>
        <p:spPr>
          <a:xfrm>
            <a:off x="436856" y="1311353"/>
            <a:ext cx="10826496" cy="1309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algn="l"/>
            <a:r>
              <a:rPr lang="en-US" sz="2133" b="1"/>
              <a:t>An array </a:t>
            </a:r>
            <a:r>
              <a:rPr lang="en-US" sz="2133"/>
              <a:t>is a collection of values that are represented by a single variable name.</a:t>
            </a:r>
          </a:p>
          <a:p>
            <a:pPr algn="l"/>
            <a:endParaRPr lang="id-ID" sz="2133"/>
          </a:p>
          <a:p>
            <a:pPr algn="l"/>
            <a:r>
              <a:rPr lang="id-ID" sz="2133"/>
              <a:t>One dimensional </a:t>
            </a:r>
            <a:r>
              <a:rPr lang="en-US" sz="2133"/>
              <a:t>arrays are called </a:t>
            </a:r>
            <a:r>
              <a:rPr lang="en-US" sz="2133" b="1" i="1"/>
              <a:t>vectors </a:t>
            </a:r>
            <a:r>
              <a:rPr lang="en-US" sz="2133"/>
              <a:t>and two-dimensional arrays are called </a:t>
            </a:r>
            <a:r>
              <a:rPr lang="en-US" sz="2133" b="1" i="1"/>
              <a:t>matrices</a:t>
            </a:r>
            <a:r>
              <a:rPr lang="en-US" sz="2133"/>
              <a:t>.</a:t>
            </a:r>
            <a:endParaRPr lang="id-ID" sz="2133"/>
          </a:p>
          <a:p>
            <a:pPr marL="0" indent="0" algn="l"/>
            <a:endParaRPr lang="id-ID" sz="2133" dirty="0"/>
          </a:p>
        </p:txBody>
      </p:sp>
    </p:spTree>
    <p:extLst>
      <p:ext uri="{BB962C8B-B14F-4D97-AF65-F5344CB8AC3E}">
        <p14:creationId xmlns:p14="http://schemas.microsoft.com/office/powerpoint/2010/main" val="331393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2128-2E6B-08EF-9D2D-19739E4EA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2D48DC-6ABB-A091-E74C-14F8D383A0F7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6D69E6A-C8C0-B959-0CCA-F08E37CF2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D15945-B85D-A9C2-0490-AF1FFBBF93D5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A28CEC72-F63B-9274-5016-832F83E0C15B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48D8D9-FC8A-8982-1FC2-F9E6E9B1EA3D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22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A51BE061-ACB6-2385-2BFE-2110ECBE4850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B04A2B5E-C335-316F-F872-3ED822AE8FD8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(2)</a:t>
            </a:r>
            <a:endParaRPr lang="id-ID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B5A707-BDD2-E312-D539-FD80D778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571332" y="1052997"/>
            <a:ext cx="7791433" cy="513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3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83428-8C81-A0C9-3573-0E238DC83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CABB51-C3B4-CC57-527F-B2EC850AE17C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F289AC9-EC49-6733-B8DB-CCC1BE141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C52FF6-856F-094B-9901-25F951824247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CBB49487-B0C7-3331-8408-AD06D37FB860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038DAC-F563-9391-6D6C-A5D569C2F795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23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02289E16-A1E3-802E-CC8B-BF50533E3ED6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3621668E-21D5-7369-FD70-816DFE784F32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(3)</a:t>
            </a:r>
            <a:endParaRPr lang="id-ID" sz="2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35852A-D305-41BA-91D5-8A0880F4784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781974" y="999377"/>
            <a:ext cx="9256450" cy="39981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78C05E-BB85-4CDD-BEDF-3BBBDAC87D1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781974" y="5051263"/>
            <a:ext cx="9256450" cy="115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806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B2E7F-EB3F-D8A3-C40F-921695C0C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598393-91AE-E235-675A-DA9F463EBD0E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81975AD-EEDF-B3F3-14CE-9A0C84554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D7F7D-A151-D023-C894-397E2664E078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A379EF1B-1353-1A22-219A-2FF38E82883A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5A67DF-75D0-0CC6-572D-A1E5AD64F670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24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5B93D023-8EB0-B255-EA39-ED80316591CF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2C2C5132-4EB3-0178-6732-E965746F41AA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(4)</a:t>
            </a:r>
            <a:endParaRPr lang="id-ID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1FD080-3520-43AB-874E-B7DC1B51FAC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786412" y="1079943"/>
            <a:ext cx="9247573" cy="502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06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BE5F6-B66F-4431-8656-F2F6FCF97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5A755F-746C-6D26-E652-3174B2B404CC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5287D06-91D9-EB21-D2C1-2CAA698A3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7D1F32-1278-2D4C-D7B6-24DB1EC76DF0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3B70A762-EAF2-F7B6-F7B9-B70EC66A77AC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234A1B3-0128-576A-5AC0-C0C8D3F800F4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25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AFAD1DE2-7C9C-8DD0-6379-E84095106030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CD54EFB0-1ADE-767E-CF5E-56B69B7E5BD9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(5)</a:t>
            </a:r>
            <a:endParaRPr lang="id-ID" sz="2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D4C270-5C7D-475A-8F41-84E15498F4D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219200" y="1669772"/>
            <a:ext cx="9753600" cy="351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552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6CB14-197E-AB97-E6BC-9FB593B09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5BAEB6-CD2D-2AB9-1E70-D609DA00D67E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1740909-56A2-DFC6-578A-9F7AC2F68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6820ED3-EEDD-C569-A596-8EA3DF0BF110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0E33B26E-B141-09DA-6229-03BDE1345CAF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45F322-558F-1547-994E-A08340559C10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26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FF39F3AC-3FED-80DF-B39E-2DAAE0F886F7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65DCC17B-8173-D7BB-1995-A7146CD1AEAD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Arrays, Vector, and Matrix (6)</a:t>
            </a:r>
            <a:endParaRPr lang="id-ID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689906-555C-4A61-803F-381925B207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1240118" y="1528065"/>
            <a:ext cx="9711765" cy="443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12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F86FD-4195-1F76-E6AD-56A92BCCA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FD174-3D73-8007-C156-3D7DFD6D1BBF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64FEFA6-D1B4-D9AF-730C-6C1D2122F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6EB9A8-8E18-0395-E307-D0C968EF0C5B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F13A8CCD-0F6E-F56F-4C23-24A1F92F3985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154E7DC-B039-F39F-5D6D-E09A30A9B525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27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33D042DF-7944-437E-1518-019898B14C8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A1C7A1AB-0E3F-D6C7-0E25-917404DFA89A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The Colon (:) Operator (1)</a:t>
            </a:r>
          </a:p>
        </p:txBody>
      </p:sp>
      <p:sp>
        <p:nvSpPr>
          <p:cNvPr id="8" name="Google Shape;6457;p40">
            <a:extLst>
              <a:ext uri="{FF2B5EF4-FFF2-40B4-BE49-F238E27FC236}">
                <a16:creationId xmlns:a16="http://schemas.microsoft.com/office/drawing/2014/main" id="{625942A1-4D0B-4BC8-8A32-7B40C23946BF}"/>
              </a:ext>
            </a:extLst>
          </p:cNvPr>
          <p:cNvSpPr txBox="1">
            <a:spLocks/>
          </p:cNvSpPr>
          <p:nvPr/>
        </p:nvSpPr>
        <p:spPr>
          <a:xfrm>
            <a:off x="461892" y="1273570"/>
            <a:ext cx="9199185" cy="1079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Condensed"/>
              <a:buNone/>
              <a:defRPr sz="16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algn="just"/>
            <a:r>
              <a:rPr lang="en-US" sz="2400"/>
              <a:t>The colon operator is a powerful tool for creating and manipulating arrays. </a:t>
            </a:r>
          </a:p>
          <a:p>
            <a:pPr algn="just"/>
            <a:endParaRPr lang="id-ID" sz="2400"/>
          </a:p>
          <a:p>
            <a:pPr algn="just"/>
            <a:r>
              <a:rPr lang="en-US" sz="2400"/>
              <a:t>If a colon is</a:t>
            </a:r>
            <a:r>
              <a:rPr lang="id-ID" sz="2400"/>
              <a:t> </a:t>
            </a:r>
            <a:r>
              <a:rPr lang="en-US" sz="2400"/>
              <a:t>used to separate two numbers, MATLAB generates the numbers between them using an</a:t>
            </a:r>
            <a:r>
              <a:rPr lang="id-ID" sz="2400"/>
              <a:t> </a:t>
            </a:r>
            <a:r>
              <a:rPr lang="id-ID" sz="2400" b="1"/>
              <a:t>increment </a:t>
            </a:r>
            <a:r>
              <a:rPr lang="id-ID" sz="2400"/>
              <a:t>of one:</a:t>
            </a:r>
            <a:endParaRPr lang="id-ID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02CC8F-1797-4602-B935-363721335DD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2040729" y="2762952"/>
            <a:ext cx="5151499" cy="10807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F98E4E-DB7A-4E28-A2FB-0CC397E918D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694963" y="4095048"/>
            <a:ext cx="9430471" cy="198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73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DABA4-9D2A-E823-7697-E02A01BB9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0B49A3-949F-F9EC-D420-F2760E3B5E05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EB9B0DB-F531-D0F8-5363-AD1220F15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5FA5706-FCDD-80B0-E6BF-730DF9929F8A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3FEDF58E-3568-2C2D-2D5A-9D43BF49A82D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F78CC7-551F-6F6D-8E33-6E8C21FF16B2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28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D24DDABD-98A5-9BD4-7C5A-63B8AD9C9B66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F24F10E3-33E9-015B-52BB-618AA001B237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The Colon (:) Operator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2263EF-B890-4169-9831-AA1D1BBB4C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t="50873"/>
          <a:stretch/>
        </p:blipFill>
        <p:spPr>
          <a:xfrm>
            <a:off x="571332" y="3390843"/>
            <a:ext cx="10458632" cy="27874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416CDF-F518-43CE-BED3-2D9FBF20769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526192" y="1052997"/>
            <a:ext cx="10680145" cy="196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364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407A5-2D43-4066-FCB7-74BD2CF49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DB843A-9A1E-5A68-B961-43A66B182233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8EF05BA-83D1-429C-8DF1-DEDDA118B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1A3175-89DC-CBE2-3531-772841047E82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88B40285-4EC9-C7E6-103E-B8EDCCA28716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F61E0D-5A7C-7926-7730-BBB3B0AA14E7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29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33937593-F48E-99FB-86D6-2D93C947E1F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A44DF895-CF82-8C09-6079-AEA0CCAC8E69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The Colon (:) Operator (3)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2263EF-B890-4169-9831-AA1D1BBB4C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t="-1438" b="49419"/>
          <a:stretch/>
        </p:blipFill>
        <p:spPr>
          <a:xfrm>
            <a:off x="866684" y="1632647"/>
            <a:ext cx="10458632" cy="295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45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8486A-2105-CD46-309C-6BDC21413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1F4690-5066-6926-06A7-A0D3C66064FB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6C48FAF-3A7F-9024-AF58-71144790F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B53E10-A732-2B62-0DF7-1E5D54AD171E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EBFE94BB-DB46-D478-10AC-38B473D928B7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7659-3F7F-5EE0-EEEC-CA1862C63619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979D73DA-C87B-36D9-59EA-5CD3F96E002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0780828D-6773-527A-3B77-6F6376DFF0CA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Pengertian Vektor Baris dan Kolom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3" name="Google Shape;405;p39">
            <a:extLst>
              <a:ext uri="{FF2B5EF4-FFF2-40B4-BE49-F238E27FC236}">
                <a16:creationId xmlns:a16="http://schemas.microsoft.com/office/drawing/2014/main" id="{02583211-0F39-8038-F6EE-48BF098D3D35}"/>
              </a:ext>
            </a:extLst>
          </p:cNvPr>
          <p:cNvSpPr txBox="1">
            <a:spLocks/>
          </p:cNvSpPr>
          <p:nvPr/>
        </p:nvSpPr>
        <p:spPr>
          <a:xfrm>
            <a:off x="287686" y="1032609"/>
            <a:ext cx="11616628" cy="1008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Vektor baris adalah kumpulan data yang disusun dalam satu baris dan beberapa kolom. Seperti daftar belanjaan  yg mendatar dalam satu baris.</a:t>
            </a:r>
          </a:p>
        </p:txBody>
      </p:sp>
      <p:sp>
        <p:nvSpPr>
          <p:cNvPr id="6" name="Google Shape;405;p39">
            <a:extLst>
              <a:ext uri="{FF2B5EF4-FFF2-40B4-BE49-F238E27FC236}">
                <a16:creationId xmlns:a16="http://schemas.microsoft.com/office/drawing/2014/main" id="{90EA4C28-7CA2-3A3A-47D2-C2E7D40005DA}"/>
              </a:ext>
            </a:extLst>
          </p:cNvPr>
          <p:cNvSpPr txBox="1">
            <a:spLocks/>
          </p:cNvSpPr>
          <p:nvPr/>
        </p:nvSpPr>
        <p:spPr>
          <a:xfrm>
            <a:off x="360218" y="3470398"/>
            <a:ext cx="5359264" cy="260575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Menggunakan kurung siku [ 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Elemen dipisahkan dengan spasi atau koma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% Vektor baris dengan spasi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vektor1 = [1 2 3 4 5]</a:t>
            </a:r>
          </a:p>
          <a:p>
            <a:pPr marL="0" lvl="0" indent="0" algn="l">
              <a:buClr>
                <a:srgbClr val="13234B"/>
              </a:buClr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% Vektor baris dengan koma  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vektor2 = [10, 20, 30, 40]</a:t>
            </a: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6A619CEC-B3BF-894B-19F1-064D0551EEDC}"/>
              </a:ext>
            </a:extLst>
          </p:cNvPr>
          <p:cNvSpPr txBox="1">
            <a:spLocks/>
          </p:cNvSpPr>
          <p:nvPr/>
        </p:nvSpPr>
        <p:spPr>
          <a:xfrm>
            <a:off x="287685" y="2210506"/>
            <a:ext cx="11616628" cy="1008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Vektor kolom adalah kumpulan data yang disusun dalam satu kolom dan beberapa baris. Seperti daftar nama siswa dalam satu kolom.</a:t>
            </a:r>
          </a:p>
        </p:txBody>
      </p:sp>
      <p:sp>
        <p:nvSpPr>
          <p:cNvPr id="7" name="Google Shape;405;p39">
            <a:extLst>
              <a:ext uri="{FF2B5EF4-FFF2-40B4-BE49-F238E27FC236}">
                <a16:creationId xmlns:a16="http://schemas.microsoft.com/office/drawing/2014/main" id="{DB5FB905-9409-4373-9AFF-58439B172087}"/>
              </a:ext>
            </a:extLst>
          </p:cNvPr>
          <p:cNvSpPr txBox="1">
            <a:spLocks/>
          </p:cNvSpPr>
          <p:nvPr/>
        </p:nvSpPr>
        <p:spPr>
          <a:xfrm>
            <a:off x="6168533" y="3470398"/>
            <a:ext cx="5735782" cy="2606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% Vektor kolom dengan titik koma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vektor_kolom1 = [1; 2; 3; 4; 5]</a:t>
            </a:r>
          </a:p>
          <a:p>
            <a:pPr marL="0" lvl="0" indent="0" algn="l">
              <a:buClr>
                <a:srgbClr val="13234B"/>
              </a:buClr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% Vektor kolom dari vektor baris (dengan transpose)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vektor_baris = [10 20 30]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vektor_kolom2 = vektor_baris'   % Tanda ' untuk transpose</a:t>
            </a:r>
          </a:p>
          <a:p>
            <a:pPr marL="0" lvl="0" indent="0" algn="l">
              <a:buClr>
                <a:srgbClr val="13234B"/>
              </a:buClr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% Menggunakan colon operator dengan transpose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vektor_kolom3 = (1:5)'          % 1; 2; 3; 4; 5</a:t>
            </a:r>
          </a:p>
        </p:txBody>
      </p:sp>
    </p:spTree>
    <p:extLst>
      <p:ext uri="{BB962C8B-B14F-4D97-AF65-F5344CB8AC3E}">
        <p14:creationId xmlns:p14="http://schemas.microsoft.com/office/powerpoint/2010/main" val="22849762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B07AA-1A3B-E8F4-F386-A69C88364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7192BFD-2B93-1965-5B86-02D861079587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25141E0-8471-0DB0-8306-6993AC483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B2A81CC-7FEB-FF63-4665-A67395689126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08565728-1069-8F4C-3686-ABC7E8E8D9B8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9CF627E-BB25-8BA3-96CB-33034B994C92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30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5AFDE2F7-E9DB-A4D6-E8CE-08A5366944CD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A97B48AC-E2DA-3E83-05A6-EA3765C52414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l"/>
            <a:r>
              <a:rPr lang="en-US" sz="2800" b="1"/>
              <a:t>Fungsi Linspace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9250BD-17B4-40F5-AFD3-CEE6B0753B6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891402" y="1540017"/>
            <a:ext cx="10405428" cy="168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D4D2B5-BB3B-4A3C-8090-A54EEE07453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903356" y="3546685"/>
            <a:ext cx="10393475" cy="172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15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D5ACE7-7E64-5133-1E5C-A508EFA73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0F453E2-3B5E-AD26-22E0-682FE2F9D6BD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446586D-3AFD-0771-1495-CFBC7974C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A46465-4F23-027A-3B42-1AADB4C741B9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BFE6BE69-F685-517A-F3DD-8126F2FC26A3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4187B0D4-5EBA-724C-E5FF-5374C138B729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D7E54FE4-0897-79E3-CCAE-C77C29E42D00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1 (Membuat Vektor dan Matriks Dasar)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DA7586C1-0A37-D11E-BF3D-7863F2D5581E}"/>
              </a:ext>
            </a:extLst>
          </p:cNvPr>
          <p:cNvSpPr txBox="1">
            <a:spLocks/>
          </p:cNvSpPr>
          <p:nvPr/>
        </p:nvSpPr>
        <p:spPr>
          <a:xfrm>
            <a:off x="465774" y="1273542"/>
            <a:ext cx="11260449" cy="1867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Buatlah sebuah script MATLAB yang: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Membuat sebuah vektor baris </a:t>
            </a: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a</a:t>
            </a: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 yang berisi angka 1 sampai 5.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Membuat sebuah vektor kolom </a:t>
            </a: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b</a:t>
            </a: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 yang berisi angka 2, 4, 6, 8, 10.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Membuat sebuah matriks </a:t>
            </a: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c</a:t>
            </a: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 berukuran 3x3 yang berisi bilangan acak antara 0 dan 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Tujuan: Mengenal fungsi dasar linspace, colon operator, dan rand.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D6EBD1C-28AF-F196-56EF-B57AC95204E4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31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997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43950A-0593-EB9A-3764-B526470B9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7949B9-04C8-8169-E2F0-4D2D8C88A420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170844A-E98C-F3BA-3DD9-4469D614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7958F62-B56A-2598-CB19-DB42BA699466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A956EEFE-F8F1-78C4-AA39-E8D8B8C13850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BB0380C7-44E7-01E6-CD55-A1F66A884EF6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E26A7045-7DA6-7F49-BC8E-E1D2BF12F4B3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2 (Indexing dan Slicing)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A44EF804-228F-30D9-58F6-B074A13EB11D}"/>
              </a:ext>
            </a:extLst>
          </p:cNvPr>
          <p:cNvSpPr txBox="1">
            <a:spLocks/>
          </p:cNvSpPr>
          <p:nvPr/>
        </p:nvSpPr>
        <p:spPr>
          <a:xfrm>
            <a:off x="465774" y="973693"/>
            <a:ext cx="11260449" cy="2656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Diberikan matriks A = [1, 3, 5, 7; 2, 4, 6, 8; 9, 10, 11, 12].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Buatlah kode untuk mengekstrak: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Elemen yang berada di baris 2, kolom 3.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Seluruh elemen di kolom pertama.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Sub-matriks yang terdiri dari dua baris pertama dan dua kolom terakhir.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Tujuan: Memahami cara mengakses elemen matriks.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6DCD238-95D1-B6B2-2EBF-53594BC4385A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32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582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7B0551-18E4-F251-8D4A-6E9781C031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DDC460-8942-0765-4081-46F2F2C7F76F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743CF5F-26A9-6439-BB17-4100D3B7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B806F7-1176-09D5-D6DB-6DD088AF7C94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1A2BA6BD-F50A-EA2F-043C-DCC083DC845C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C7784B9B-3429-77AD-6A6D-186C230E2FFF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9D9C3B7A-AB50-82DB-5236-AA0CAE11D314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3 (Operasi Aritmatika Dasar)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A1ED8BB3-5B02-ECB3-F9A8-20895C3FE4F1}"/>
              </a:ext>
            </a:extLst>
          </p:cNvPr>
          <p:cNvSpPr txBox="1">
            <a:spLocks/>
          </p:cNvSpPr>
          <p:nvPr/>
        </p:nvSpPr>
        <p:spPr>
          <a:xfrm>
            <a:off x="252413" y="1228627"/>
            <a:ext cx="7992426" cy="2656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Diberikan dua vektor: v1 = [5, 1, 3] dan v2 = [7, 2, 6].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Hitunglah hasil dari operasi berikut dalam MATLAB: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Penjumlahan v1 dan v2 (v1 + v2)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Pengurangan v2 dari v1 (v1 - v2)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Perkalian elemen-bijelemen (element-wise) v1 dan v2 (v1 .* v2)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Pemangkatan setiap elemen v1 dengan kuadrat (v1 .^ 2)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Tujuan: Membedakan operasi matriks dan operasi element-wise.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E365D6-F5EF-2A48-E9AF-6D17DC7E40E0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33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9542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3DB840-F917-A85E-F28F-BC3301C32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982B67-4505-E1B7-BDB6-049FE18D6C64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E10DE13-4616-B1DC-6311-30E3D020A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D0E385-21D9-1C1E-D452-B21F181B0682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D8CF5387-3F08-7D95-70BE-0D3CE65C2F43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1112F2C4-8A84-9C78-E6C3-2E9EC1029A2C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1C20328E-A751-75B9-96FE-B727E2DBDD31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4 (Perkalian Matriks)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6DD69CD9-4DF5-7E16-7330-3780E651AA55}"/>
              </a:ext>
            </a:extLst>
          </p:cNvPr>
          <p:cNvSpPr txBox="1">
            <a:spLocks/>
          </p:cNvSpPr>
          <p:nvPr/>
        </p:nvSpPr>
        <p:spPr>
          <a:xfrm>
            <a:off x="465774" y="973693"/>
            <a:ext cx="11260449" cy="1959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Diberikan matriks X = [1, 4; 2, 5; 3, 6] dan Y = [7, 8, 9; 10, 11, 12].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Lakukan perkalian matriks antara X dan Y (hasilnya harus matriks 3x3).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Tujuan: Memahami syarat dan pelaksanaan perkalian matriks.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1DB1223-1AFF-3266-114F-E94116097CC9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34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5786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73378B-3AE4-F0B7-D2C1-CBF9E855F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4B6F222-8B62-3DC6-349C-459D243180AE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52DFABE-4AE4-1543-18B3-ED460A3C0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E4DD7E3-D22A-4576-F5E4-21994BCAAF16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C40DAEBF-5CA3-75DD-8433-F6FCC82CB8EF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D89C96DF-267D-188D-9ABD-8F4D1FF2727B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1032599E-8394-35EE-F434-83A6192AABD4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5 (Fungsi Matematika Dasar)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5A155737-56AF-96F4-317E-2BCF09979193}"/>
              </a:ext>
            </a:extLst>
          </p:cNvPr>
          <p:cNvSpPr txBox="1">
            <a:spLocks/>
          </p:cNvSpPr>
          <p:nvPr/>
        </p:nvSpPr>
        <p:spPr>
          <a:xfrm>
            <a:off x="465774" y="1301497"/>
            <a:ext cx="11260449" cy="1959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Gunakan fungsi bawaan MATLAB untuk menghitung: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Nilai absolut dari -7.25 (fungsi abs)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Nilai pembulatan ke bilangan bulat terdekat dari 8.76 (fungsi round)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Nilai pembulatan ke bawah (floor) dari 8.76 (fungsi floor)</a:t>
            </a:r>
          </a:p>
          <a:p>
            <a:pPr marL="742950" lvl="1" indent="-285750">
              <a:lnSpc>
                <a:spcPct val="150000"/>
              </a:lnSpc>
              <a:buClr>
                <a:srgbClr val="13234B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Nilai dari cosinus sudut 60 derajat (gunakan fungsi cosd)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EABED-AE53-210A-5B4E-2E67904E30B6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35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3552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E67438-D17F-13B5-1FF2-CCF3842C4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02036A-278B-CC4A-BBCB-17BD39224D2F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F4D8D10-D96D-E599-5319-4A13A4F6E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A7DCC4-2082-072C-C1C8-B2BA7C202CD0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59CFBF70-D7D7-AC3B-F6B7-C7C528636784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D89BD01B-8DA9-94B8-65ED-03C1B46DEA35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310660AA-CF72-BCE8-F34E-DCEB10D4E92B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6 (Menggabungkan String / Concatenation)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C061CF9B-9538-0A77-807B-2E09BA05E719}"/>
              </a:ext>
            </a:extLst>
          </p:cNvPr>
          <p:cNvSpPr txBox="1">
            <a:spLocks/>
          </p:cNvSpPr>
          <p:nvPr/>
        </p:nvSpPr>
        <p:spPr>
          <a:xfrm>
            <a:off x="465775" y="1225297"/>
            <a:ext cx="11260449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Diberikan variabel nama_depan = 'Budi' dan nama_belakang = 'Santoso’.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Gabungkan kedua string tersebut dengan spasi di antaranya dan simpan dalam variabel nama_lengkap.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9C2C48F-7165-F7A1-9484-86EE6A60EC61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36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1588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0A7156-ED50-73EF-D815-2E84983D8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E7B1D4-F601-A913-8AB8-90B0B10D4C82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023EA59-04D1-8BEA-5379-4F50AD615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7359EF4-8895-6426-3413-84E867F4A602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278FAA3E-29F3-A64F-2AC4-98CDB84FA0AD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BEBFECC8-A10A-7A50-26B0-873CFF650BC9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E27A3B04-8430-64B0-94F7-F0BB7BAEC64A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7 (Operasi Modulo atau Sisa Bagi)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0D9E4DE1-7B0A-9EEF-0916-93D2D58C1C74}"/>
              </a:ext>
            </a:extLst>
          </p:cNvPr>
          <p:cNvSpPr txBox="1">
            <a:spLocks/>
          </p:cNvSpPr>
          <p:nvPr/>
        </p:nvSpPr>
        <p:spPr>
          <a:xfrm>
            <a:off x="465774" y="1301497"/>
            <a:ext cx="11260449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Gunakan operator modulo (mod) untuk mencari: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Sisa hasil bagi 17 dengan 5.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Apakah 24 habis dibagi 6? (Cek dengan mod(24, 6) == 0)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80A1FFF-0DA8-54D6-32FF-A1F3F204DE3F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37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6285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81B37C-367F-39CA-155B-06ED0814B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E9DBD6-B150-1E47-DDD7-CD13B91184C9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822E3F8-0CA2-E53A-55E8-DA4266908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B0944D-EF12-C866-1209-29A9FF4E16A3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D191E7A3-B3AB-39E5-8DA1-3E5DCC41D963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42DBC2D2-416B-C1E2-FAE2-3665CB84C2E4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kumimoji="0" lang="en-US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Operasi Matriks, Vector, pers. Linier, Notasi dan Jenis Algoritma</a:t>
            </a: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DF947E7F-7176-59EC-786E-464F9DF709A8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3200" b="1" kern="0">
                <a:solidFill>
                  <a:schemeClr val="bg1"/>
                </a:solidFill>
              </a:rPr>
              <a:t>Study Case 8 (Mengubah Tipe Data)</a:t>
            </a:r>
            <a:endParaRPr kumimoji="0" lang="en-US" sz="32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Quicksand"/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47AEC4CA-2889-4AC8-CE3C-CD2A17CF78A2}"/>
              </a:ext>
            </a:extLst>
          </p:cNvPr>
          <p:cNvSpPr txBox="1">
            <a:spLocks/>
          </p:cNvSpPr>
          <p:nvPr/>
        </p:nvSpPr>
        <p:spPr>
          <a:xfrm>
            <a:off x="465774" y="1301497"/>
            <a:ext cx="11260449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Buat variabel angka_str = '123’ (tipe string).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Ubah variabel angka_str menjadi tipe data double numerik dan simpan sebagai angka_num.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Quicksand"/>
                <a:sym typeface="Quicksand"/>
              </a:rPr>
              <a:t>Kalikan angka_num dengan 2.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CD37D2E-6A08-ABE6-20C4-7D2684E4CDD2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38</a:t>
            </a:fld>
            <a:endParaRPr lang="en-ID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473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95149-E6F5-2BA4-DF96-A5C35884F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C7E27D-405D-B85E-BA07-E49369B3BD51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FD00523-3AA7-8853-ACD7-EAA608FD2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53600F-5E7B-A121-3D3C-90DBF5A1856F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116A9F02-93DF-76B8-9C36-1FBA4BC28B09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A73157-E1E2-CA90-3017-3FB7A0F84174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4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4CFFAB24-21BB-33D7-FD1B-F88A12FEC84B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122CF7C6-232A-9B42-0528-5798FFD25160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Pengertian Matriks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3" name="Google Shape;405;p39">
            <a:extLst>
              <a:ext uri="{FF2B5EF4-FFF2-40B4-BE49-F238E27FC236}">
                <a16:creationId xmlns:a16="http://schemas.microsoft.com/office/drawing/2014/main" id="{8C618004-4834-750B-FB2B-6B4756E395E5}"/>
              </a:ext>
            </a:extLst>
          </p:cNvPr>
          <p:cNvSpPr txBox="1">
            <a:spLocks/>
          </p:cNvSpPr>
          <p:nvPr/>
        </p:nvSpPr>
        <p:spPr>
          <a:xfrm>
            <a:off x="287686" y="1032609"/>
            <a:ext cx="11616628" cy="7244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 adalah kumpulan data yang disusun dalam baris dan kolom.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Elemen dalam satu baris dipisahkan spasi/koma. Antar baris dipisahkan titik koma</a:t>
            </a:r>
          </a:p>
        </p:txBody>
      </p:sp>
      <p:sp>
        <p:nvSpPr>
          <p:cNvPr id="6" name="Google Shape;405;p39">
            <a:extLst>
              <a:ext uri="{FF2B5EF4-FFF2-40B4-BE49-F238E27FC236}">
                <a16:creationId xmlns:a16="http://schemas.microsoft.com/office/drawing/2014/main" id="{9B2533F2-20CE-E935-4478-710F74FCB06C}"/>
              </a:ext>
            </a:extLst>
          </p:cNvPr>
          <p:cNvSpPr txBox="1">
            <a:spLocks/>
          </p:cNvSpPr>
          <p:nvPr/>
        </p:nvSpPr>
        <p:spPr>
          <a:xfrm>
            <a:off x="287686" y="2126124"/>
            <a:ext cx="5808314" cy="260575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% Matriks 2x3 (2 baris, 3 kolom)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matriks1 = [1 2 3; 4 5 6]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nb-NO" sz="1800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% Matriks 3x2 (3 baris, 2 kolom)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matriks2 = [10, 20; 30, 40; 50, 60]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lang="nb-NO" sz="1800" kern="0">
              <a:solidFill>
                <a:srgbClr val="13234B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pt-BR" sz="1800" b="1" kern="0">
                <a:solidFill>
                  <a:srgbClr val="13234B"/>
                </a:solidFill>
              </a:rPr>
              <a:t>% Matriks nol 2x4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pt-BR" sz="1800" kern="0">
                <a:solidFill>
                  <a:srgbClr val="13234B"/>
                </a:solidFill>
              </a:rPr>
              <a:t>matriks_nol = zeros(2, 4)</a:t>
            </a:r>
            <a:endParaRPr lang="en-US" sz="1800" kern="0">
              <a:solidFill>
                <a:srgbClr val="1323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898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D518A-7A21-2D03-DDC5-A154C5C38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64B25A-CF54-F0E7-D954-6C407828D90A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881BC2A-2906-415F-84F2-02C269AAA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430F9A-7A05-6BD8-EDB2-7A73A7890A78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9680250A-9926-88B4-F17C-0975F540945B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35F08D-5A18-9DF3-7261-662DED18070A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5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1FA74E59-184D-6B7A-9EEC-E16187A0B248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46C738B4-A0F3-33B8-30B0-182327C5F198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Pengertian Baris dan Matriks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3" name="Google Shape;405;p39">
            <a:extLst>
              <a:ext uri="{FF2B5EF4-FFF2-40B4-BE49-F238E27FC236}">
                <a16:creationId xmlns:a16="http://schemas.microsoft.com/office/drawing/2014/main" id="{DC247775-B1EE-8819-1256-BF5BEC68146B}"/>
              </a:ext>
            </a:extLst>
          </p:cNvPr>
          <p:cNvSpPr txBox="1">
            <a:spLocks/>
          </p:cNvSpPr>
          <p:nvPr/>
        </p:nvSpPr>
        <p:spPr>
          <a:xfrm>
            <a:off x="6149273" y="1012220"/>
            <a:ext cx="5755040" cy="16346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 adalah kumpulan data yang disusun dalam baris dan kolom.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Elemen dalam satu baris dipisahkan spasi/koma. Antar baris dipisahkan titik koma</a:t>
            </a:r>
          </a:p>
        </p:txBody>
      </p:sp>
      <p:sp>
        <p:nvSpPr>
          <p:cNvPr id="6" name="Google Shape;405;p39">
            <a:extLst>
              <a:ext uri="{FF2B5EF4-FFF2-40B4-BE49-F238E27FC236}">
                <a16:creationId xmlns:a16="http://schemas.microsoft.com/office/drawing/2014/main" id="{569DF281-32B7-2106-9DA0-6A1B22479975}"/>
              </a:ext>
            </a:extLst>
          </p:cNvPr>
          <p:cNvSpPr txBox="1">
            <a:spLocks/>
          </p:cNvSpPr>
          <p:nvPr/>
        </p:nvSpPr>
        <p:spPr>
          <a:xfrm>
            <a:off x="6149273" y="2795461"/>
            <a:ext cx="5755040" cy="31485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% Matriks 2x3 (2 baris, 3 kolom)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matriks1 = [1 2 3; 4 5 6]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kumimoji="0" lang="nb-NO" sz="1800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% Matriks 3x2 (3 baris, 2 kolom)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nb-NO" sz="1800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matriks2 = [10, 20; 30, 40; 50, 60]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lang="nb-NO" sz="1800" kern="0">
              <a:solidFill>
                <a:srgbClr val="13234B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pt-BR" sz="1800" b="1" kern="0">
                <a:solidFill>
                  <a:srgbClr val="13234B"/>
                </a:solidFill>
              </a:rPr>
              <a:t>% Matriks nol 2x4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pt-BR" sz="1800" kern="0">
                <a:solidFill>
                  <a:srgbClr val="13234B"/>
                </a:solidFill>
              </a:rPr>
              <a:t>matriks_nol = zeros(2, 4)</a:t>
            </a:r>
            <a:endParaRPr lang="en-US" sz="1800" kern="0">
              <a:solidFill>
                <a:srgbClr val="13234B"/>
              </a:solidFill>
            </a:endParaRPr>
          </a:p>
        </p:txBody>
      </p:sp>
      <p:sp>
        <p:nvSpPr>
          <p:cNvPr id="2" name="Google Shape;405;p39">
            <a:extLst>
              <a:ext uri="{FF2B5EF4-FFF2-40B4-BE49-F238E27FC236}">
                <a16:creationId xmlns:a16="http://schemas.microsoft.com/office/drawing/2014/main" id="{9FAA009E-2D28-87D2-8B9D-C4B912F1D89B}"/>
              </a:ext>
            </a:extLst>
          </p:cNvPr>
          <p:cNvSpPr txBox="1">
            <a:spLocks/>
          </p:cNvSpPr>
          <p:nvPr/>
        </p:nvSpPr>
        <p:spPr>
          <a:xfrm>
            <a:off x="234417" y="1015017"/>
            <a:ext cx="5755040" cy="7705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Vektor baris adalah kumpulan data yang disusun dalam satu baris dan beberapa kolom.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1600" b="1" kern="0">
                <a:solidFill>
                  <a:srgbClr val="13234B"/>
                </a:solidFill>
              </a:rPr>
              <a:t> -&gt;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 daftar belanjaan  yg mendatar dalam satu baris.</a:t>
            </a:r>
          </a:p>
        </p:txBody>
      </p:sp>
      <p:sp>
        <p:nvSpPr>
          <p:cNvPr id="7" name="Google Shape;405;p39">
            <a:extLst>
              <a:ext uri="{FF2B5EF4-FFF2-40B4-BE49-F238E27FC236}">
                <a16:creationId xmlns:a16="http://schemas.microsoft.com/office/drawing/2014/main" id="{20667F48-21FE-8AF1-8796-1BBE88655EB6}"/>
              </a:ext>
            </a:extLst>
          </p:cNvPr>
          <p:cNvSpPr txBox="1">
            <a:spLocks/>
          </p:cNvSpPr>
          <p:nvPr/>
        </p:nvSpPr>
        <p:spPr>
          <a:xfrm>
            <a:off x="234417" y="1876265"/>
            <a:ext cx="5755040" cy="7705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Vektor kolom adalah kumpulan data yang disusun dalam satu kolom dan beberapa baris.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1600" b="1" kern="0">
                <a:solidFill>
                  <a:srgbClr val="13234B"/>
                </a:solidFill>
              </a:rPr>
              <a:t> -&gt;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 daftar nama siswa dalam satu kolom.</a:t>
            </a:r>
          </a:p>
        </p:txBody>
      </p:sp>
      <p:sp>
        <p:nvSpPr>
          <p:cNvPr id="8" name="Google Shape;405;p39">
            <a:extLst>
              <a:ext uri="{FF2B5EF4-FFF2-40B4-BE49-F238E27FC236}">
                <a16:creationId xmlns:a16="http://schemas.microsoft.com/office/drawing/2014/main" id="{67F65B78-F4D0-D23A-EDC6-F18EA91516E2}"/>
              </a:ext>
            </a:extLst>
          </p:cNvPr>
          <p:cNvSpPr txBox="1">
            <a:spLocks/>
          </p:cNvSpPr>
          <p:nvPr/>
        </p:nvSpPr>
        <p:spPr>
          <a:xfrm>
            <a:off x="234418" y="2795461"/>
            <a:ext cx="5755040" cy="31485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Elemen dipisahkan dengan spasi atau koma [element]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b="1" kern="0">
                <a:solidFill>
                  <a:srgbClr val="13234B"/>
                </a:solidFill>
              </a:rPr>
              <a:t>% Vektor baris dengan spasi / dengan koma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vektor1 = [1 2 3 4 5]  /  vektor2 = [10, 20, 30, 40]</a:t>
            </a:r>
          </a:p>
          <a:p>
            <a:pPr marL="0" lvl="0" indent="0" algn="l">
              <a:buClr>
                <a:srgbClr val="13234B"/>
              </a:buClr>
              <a:defRPr/>
            </a:pPr>
            <a:endParaRPr lang="en-US" sz="1800" kern="0">
              <a:solidFill>
                <a:srgbClr val="13234B"/>
              </a:solidFill>
            </a:endParaRP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b="1" kern="0">
                <a:solidFill>
                  <a:srgbClr val="13234B"/>
                </a:solidFill>
              </a:rPr>
              <a:t>% Vektor kolom dengan titik koma</a:t>
            </a:r>
          </a:p>
          <a:p>
            <a:pPr marL="0" lvl="0" indent="0" algn="l">
              <a:buClr>
                <a:srgbClr val="13234B"/>
              </a:buClr>
              <a:defRPr/>
            </a:pPr>
            <a:r>
              <a:rPr lang="en-US" sz="1800" kern="0">
                <a:solidFill>
                  <a:srgbClr val="13234B"/>
                </a:solidFill>
              </a:rPr>
              <a:t>vektor_kolom1 = [1; 2; 3; 4; 5]</a:t>
            </a:r>
          </a:p>
          <a:p>
            <a:pPr marL="0" lvl="0" indent="0" algn="l">
              <a:buClr>
                <a:srgbClr val="13234B"/>
              </a:buClr>
              <a:defRPr/>
            </a:pPr>
            <a:endParaRPr lang="en-US" sz="1800" kern="0">
              <a:solidFill>
                <a:srgbClr val="1323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141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0866E-F0A1-9610-FE69-93151ABF1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758B6C-2926-C0A9-8E0C-26CF2F73EA13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71B0A48-3EBF-F58B-D6E2-F8B7FE021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47ECEE-DA29-C8C4-1F0D-F1AF533D7CE1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E620A9DD-3E3F-EE4C-15E4-2D4A789F0B54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3A5A19-AF81-A9D8-2C00-527DCE7202EA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6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68574192-C97A-DBD5-AC48-CF303F2E84E9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5BB0803F-BC53-BD21-C43E-D28F7C9F7B9F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Tabel 1: Operasi Aritmatika Dasar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C06DAA6-C01A-45FD-274D-E65EC2C25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149123"/>
              </p:ext>
            </p:extLst>
          </p:nvPr>
        </p:nvGraphicFramePr>
        <p:xfrm>
          <a:off x="838199" y="1389064"/>
          <a:ext cx="10515600" cy="4381500"/>
        </p:xfrm>
        <a:graphic>
          <a:graphicData uri="http://schemas.openxmlformats.org/drawingml/2006/table">
            <a:tbl>
              <a:tblPr/>
              <a:tblGrid>
                <a:gridCol w="2073324">
                  <a:extLst>
                    <a:ext uri="{9D8B030D-6E8A-4147-A177-3AD203B41FA5}">
                      <a16:colId xmlns:a16="http://schemas.microsoft.com/office/drawing/2014/main" val="1486605854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113867365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3872023794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3414754301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8363262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Operator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Simbol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Contoh MATLAB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Hasil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20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5585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Penjumlahan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+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5 + 3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Menjumlahkan dua bilangan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363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Pengurangan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-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10 - 4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6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Mengurangi bilangan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1488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Perkalian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*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6 * 7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42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Mengalikan dua bilangan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Pembagian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/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15 / 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5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Membagi bilangan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3541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Pangkat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^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2 ^ 4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16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Pemangkatan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6748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Sisa Bagi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mod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mod(17, 5)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2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Sisa hasil pembagian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561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4571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9CDEF-67AC-6A03-978D-664A75ABE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8197113-D782-F5F6-658D-C550D9380605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CAE7F31-A221-634C-923A-2A2A1EB16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87FE10-2B1D-0BF0-9261-EB6E79D72622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D5DC7A91-8B70-BE49-D063-84BC34C7D5A6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D83A066-6614-D27E-9E67-9DDC8697C613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7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9F9FF080-3A9B-9EFA-2F95-BE78A2E71B4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90E96206-8672-09A2-9040-0B85CC6ED54D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en-US" sz="2800" b="1" kern="0">
                <a:solidFill>
                  <a:srgbClr val="13234B"/>
                </a:solidFill>
              </a:rPr>
              <a:t>Tabel 2: Format Display Numerik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2C8E709-07DA-D4E0-639C-121B48D68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264135"/>
              </p:ext>
            </p:extLst>
          </p:nvPr>
        </p:nvGraphicFramePr>
        <p:xfrm>
          <a:off x="838199" y="1175586"/>
          <a:ext cx="10515600" cy="2171700"/>
        </p:xfrm>
        <a:graphic>
          <a:graphicData uri="http://schemas.openxmlformats.org/drawingml/2006/table">
            <a:tbl>
              <a:tblPr/>
              <a:tblGrid>
                <a:gridCol w="1869142">
                  <a:extLst>
                    <a:ext uri="{9D8B030D-6E8A-4147-A177-3AD203B41FA5}">
                      <a16:colId xmlns:a16="http://schemas.microsoft.com/office/drawing/2014/main" val="1486605854"/>
                    </a:ext>
                  </a:extLst>
                </a:gridCol>
                <a:gridCol w="1577788">
                  <a:extLst>
                    <a:ext uri="{9D8B030D-6E8A-4147-A177-3AD203B41FA5}">
                      <a16:colId xmlns:a16="http://schemas.microsoft.com/office/drawing/2014/main" val="113867365"/>
                    </a:ext>
                  </a:extLst>
                </a:gridCol>
                <a:gridCol w="2847532">
                  <a:extLst>
                    <a:ext uri="{9D8B030D-6E8A-4147-A177-3AD203B41FA5}">
                      <a16:colId xmlns:a16="http://schemas.microsoft.com/office/drawing/2014/main" val="3872023794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3414754301"/>
                    </a:ext>
                  </a:extLst>
                </a:gridCol>
                <a:gridCol w="2110569">
                  <a:extLst>
                    <a:ext uri="{9D8B030D-6E8A-4147-A177-3AD203B41FA5}">
                      <a16:colId xmlns:a16="http://schemas.microsoft.com/office/drawing/2014/main" val="8363262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Format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Perintah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Contoh Output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Format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5585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Default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format short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3.1416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4 digit desimal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Default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363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Panjang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format long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3.141592653589793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15 digit desimal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Panjang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1488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Scientific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format short e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3.1416e+00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Notasi ilmiah pendek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Scientific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Scientific Panjang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format long e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3.141592653589793e+00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Notasi ilmiah panjang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Scientific Panjang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35411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AB281B4-9270-692D-19AB-4A7CCDC38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125962"/>
              </p:ext>
            </p:extLst>
          </p:nvPr>
        </p:nvGraphicFramePr>
        <p:xfrm>
          <a:off x="838199" y="3659274"/>
          <a:ext cx="10515600" cy="2171700"/>
        </p:xfrm>
        <a:graphic>
          <a:graphicData uri="http://schemas.openxmlformats.org/drawingml/2006/table">
            <a:tbl>
              <a:tblPr/>
              <a:tblGrid>
                <a:gridCol w="2173942">
                  <a:extLst>
                    <a:ext uri="{9D8B030D-6E8A-4147-A177-3AD203B41FA5}">
                      <a16:colId xmlns:a16="http://schemas.microsoft.com/office/drawing/2014/main" val="3353169070"/>
                    </a:ext>
                  </a:extLst>
                </a:gridCol>
                <a:gridCol w="3406588">
                  <a:extLst>
                    <a:ext uri="{9D8B030D-6E8A-4147-A177-3AD203B41FA5}">
                      <a16:colId xmlns:a16="http://schemas.microsoft.com/office/drawing/2014/main" val="2555780592"/>
                    </a:ext>
                  </a:extLst>
                </a:gridCol>
                <a:gridCol w="4935070">
                  <a:extLst>
                    <a:ext uri="{9D8B030D-6E8A-4147-A177-3AD203B41FA5}">
                      <a16:colId xmlns:a16="http://schemas.microsoft.com/office/drawing/2014/main" val="31216635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Konstanta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Nilai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6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555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pi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3.141592653589793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l-GR" sz="1600">
                          <a:effectLst/>
                          <a:latin typeface="Quicksand"/>
                        </a:rPr>
                        <a:t>π (</a:t>
                      </a:r>
                      <a:r>
                        <a:rPr lang="en-ID" sz="1600">
                          <a:effectLst/>
                          <a:latin typeface="Quicksand"/>
                        </a:rPr>
                        <a:t>rasio keliling lingkaran)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181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eps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2.2204e-16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Ketelitian floating-point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8350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inf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Inf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Tak hingga (infinity)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7033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i atau j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0 + 1.0000i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600">
                          <a:effectLst/>
                          <a:latin typeface="Quicksand"/>
                        </a:rPr>
                        <a:t>Unit imajiner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429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2496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4B729-0F74-B761-B4AF-7506B00F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F12C29-E8C3-64CC-DF61-0E5CBE0F77AD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121C990-BA02-56B4-EA27-14F6B2CE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D4B908-05DB-BF91-2ACE-50D3734EA4DF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AA3BFA8A-D502-8DE1-B0FC-BF6FBF8084B8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8585C97-306B-CD7E-F86B-607C54103790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8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25FAAD7E-445F-DA63-39A1-BC22CF1ACB53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FFC82B24-8E67-E657-F7B4-F45383641FE7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de-DE" sz="2800" b="1" kern="0">
                <a:solidFill>
                  <a:srgbClr val="13234B"/>
                </a:solidFill>
              </a:rPr>
              <a:t>Tabel 3: Fungsi Matematika Built-in Dasar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C5044B9-2716-08E2-435E-7073D8BCF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98162"/>
              </p:ext>
            </p:extLst>
          </p:nvPr>
        </p:nvGraphicFramePr>
        <p:xfrm>
          <a:off x="1621449" y="1164143"/>
          <a:ext cx="8949100" cy="4800862"/>
        </p:xfrm>
        <a:graphic>
          <a:graphicData uri="http://schemas.openxmlformats.org/drawingml/2006/table">
            <a:tbl>
              <a:tblPr/>
              <a:tblGrid>
                <a:gridCol w="2207533">
                  <a:extLst>
                    <a:ext uri="{9D8B030D-6E8A-4147-A177-3AD203B41FA5}">
                      <a16:colId xmlns:a16="http://schemas.microsoft.com/office/drawing/2014/main" val="1239346478"/>
                    </a:ext>
                  </a:extLst>
                </a:gridCol>
                <a:gridCol w="2247189">
                  <a:extLst>
                    <a:ext uri="{9D8B030D-6E8A-4147-A177-3AD203B41FA5}">
                      <a16:colId xmlns:a16="http://schemas.microsoft.com/office/drawing/2014/main" val="1590191143"/>
                    </a:ext>
                  </a:extLst>
                </a:gridCol>
                <a:gridCol w="2247189">
                  <a:extLst>
                    <a:ext uri="{9D8B030D-6E8A-4147-A177-3AD203B41FA5}">
                      <a16:colId xmlns:a16="http://schemas.microsoft.com/office/drawing/2014/main" val="1044422064"/>
                    </a:ext>
                  </a:extLst>
                </a:gridCol>
                <a:gridCol w="2247189">
                  <a:extLst>
                    <a:ext uri="{9D8B030D-6E8A-4147-A177-3AD203B41FA5}">
                      <a16:colId xmlns:a16="http://schemas.microsoft.com/office/drawing/2014/main" val="4067551312"/>
                    </a:ext>
                  </a:extLst>
                </a:gridCol>
              </a:tblGrid>
              <a:tr h="395576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8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Fungsi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8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Contoh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8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Hasil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sz="1800" b="1">
                          <a:solidFill>
                            <a:srgbClr val="404040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32133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abs(x)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abs(-5)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5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Nilai absolut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1268368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sqrt(x)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sqrt(25)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5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Akar kuadrat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862594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exp(x)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exp(1)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2.7183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Exponential (e^x)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08930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log(10)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2.3026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Logaritma natural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36614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log10(x)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log10(100)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2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Logaritma basis 10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087870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sin(pi/2)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Sinus (radian)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52786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cos(0)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Cosinus (radian)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325005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tan(x)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tan(pi/4)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Tangen (radian)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00536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sind(x)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sind(90)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Sinus (derajat)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217091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cosd(x)</a:t>
                      </a:r>
                    </a:p>
                  </a:txBody>
                  <a:tcPr marL="77818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cosd(0)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1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 sz="1800">
                          <a:effectLst/>
                          <a:latin typeface="Quicksand"/>
                        </a:rPr>
                        <a:t>Cosinus (derajat)</a:t>
                      </a:r>
                    </a:p>
                  </a:txBody>
                  <a:tcPr marL="81061" marR="81061" marT="81061" marB="81061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84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2924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A4594-DDA8-AAD3-E3F0-C4CC9E7AB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D4ECDE-AD96-0890-3420-CD5390AA73DD}"/>
              </a:ext>
            </a:extLst>
          </p:cNvPr>
          <p:cNvSpPr/>
          <p:nvPr/>
        </p:nvSpPr>
        <p:spPr>
          <a:xfrm>
            <a:off x="0" y="-1"/>
            <a:ext cx="12192000" cy="863599"/>
          </a:xfrm>
          <a:prstGeom prst="rect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603368B-B46D-8A6E-5402-924A6D514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6" y="6320969"/>
            <a:ext cx="515917" cy="5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AADE55-A545-8620-4487-E405A260ADAE}"/>
              </a:ext>
            </a:extLst>
          </p:cNvPr>
          <p:cNvCxnSpPr>
            <a:cxnSpLocks/>
          </p:cNvCxnSpPr>
          <p:nvPr/>
        </p:nvCxnSpPr>
        <p:spPr>
          <a:xfrm>
            <a:off x="0" y="6265551"/>
            <a:ext cx="12192000" cy="0"/>
          </a:xfrm>
          <a:prstGeom prst="line">
            <a:avLst/>
          </a:prstGeom>
          <a:ln w="38100">
            <a:solidFill>
              <a:srgbClr val="DA25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405;p39">
            <a:extLst>
              <a:ext uri="{FF2B5EF4-FFF2-40B4-BE49-F238E27FC236}">
                <a16:creationId xmlns:a16="http://schemas.microsoft.com/office/drawing/2014/main" id="{80CC3715-EB84-4FF3-E590-616C9C78B87F}"/>
              </a:ext>
            </a:extLst>
          </p:cNvPr>
          <p:cNvSpPr txBox="1">
            <a:spLocks/>
          </p:cNvSpPr>
          <p:nvPr/>
        </p:nvSpPr>
        <p:spPr>
          <a:xfrm>
            <a:off x="571332" y="6320969"/>
            <a:ext cx="483886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MK. Algoritma dan Pemrograman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608185E-7CF1-723D-97ED-8B3F86150BF9}"/>
              </a:ext>
            </a:extLst>
          </p:cNvPr>
          <p:cNvSpPr/>
          <p:nvPr/>
        </p:nvSpPr>
        <p:spPr>
          <a:xfrm>
            <a:off x="11536218" y="6320968"/>
            <a:ext cx="530871" cy="484799"/>
          </a:xfrm>
          <a:prstGeom prst="ellipse">
            <a:avLst/>
          </a:prstGeom>
          <a:solidFill>
            <a:srgbClr val="BFA0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278550C-AAF5-4549-83FF-27D10888B33A}" type="slidenum">
              <a:rPr lang="en-US" sz="1400" b="1" smtClean="0">
                <a:solidFill>
                  <a:schemeClr val="bg1"/>
                </a:solidFill>
              </a:rPr>
              <a:t>9</a:t>
            </a:fld>
            <a:endParaRPr lang="en-ID" sz="1200" b="1">
              <a:solidFill>
                <a:schemeClr val="bg1"/>
              </a:solidFill>
            </a:endParaRPr>
          </a:p>
        </p:txBody>
      </p:sp>
      <p:sp>
        <p:nvSpPr>
          <p:cNvPr id="14" name="Google Shape;405;p39">
            <a:extLst>
              <a:ext uri="{FF2B5EF4-FFF2-40B4-BE49-F238E27FC236}">
                <a16:creationId xmlns:a16="http://schemas.microsoft.com/office/drawing/2014/main" id="{EA412C1A-FD40-02A1-21F9-805558BA6D7D}"/>
              </a:ext>
            </a:extLst>
          </p:cNvPr>
          <p:cNvSpPr txBox="1">
            <a:spLocks/>
          </p:cNvSpPr>
          <p:nvPr/>
        </p:nvSpPr>
        <p:spPr>
          <a:xfrm>
            <a:off x="5956300" y="6320968"/>
            <a:ext cx="553353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>
              <a:buClr>
                <a:srgbClr val="13234B"/>
              </a:buClr>
              <a:defRPr/>
            </a:pPr>
            <a:r>
              <a:rPr kumimoji="0" lang="en-US" b="1" i="0" u="none" strike="noStrike" kern="0" cap="none" spc="0" normalizeH="0" baseline="0" noProof="0">
                <a:ln>
                  <a:noFill/>
                </a:ln>
                <a:solidFill>
                  <a:srgbClr val="13234B"/>
                </a:solidFill>
                <a:effectLst/>
                <a:uLnTx/>
                <a:uFillTx/>
                <a:latin typeface="Quicksand"/>
                <a:sym typeface="Quicksand"/>
              </a:rPr>
              <a:t>Pert. 2 – </a:t>
            </a:r>
            <a:r>
              <a:rPr lang="id-ID"/>
              <a:t>Penggunaan variabel, tipe data, dan operasi matriks</a:t>
            </a:r>
            <a:endParaRPr kumimoji="0" lang="en-US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5" name="Google Shape;405;p39">
            <a:extLst>
              <a:ext uri="{FF2B5EF4-FFF2-40B4-BE49-F238E27FC236}">
                <a16:creationId xmlns:a16="http://schemas.microsoft.com/office/drawing/2014/main" id="{03F61F36-B2D5-F797-C7C8-E399968099C1}"/>
              </a:ext>
            </a:extLst>
          </p:cNvPr>
          <p:cNvSpPr txBox="1">
            <a:spLocks/>
          </p:cNvSpPr>
          <p:nvPr/>
        </p:nvSpPr>
        <p:spPr>
          <a:xfrm>
            <a:off x="360218" y="189398"/>
            <a:ext cx="1147156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None/>
              <a:defRPr sz="1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4B"/>
              </a:buClr>
              <a:buSzPts val="1400"/>
              <a:buFont typeface="Quicksand"/>
              <a:buNone/>
              <a:tabLst/>
              <a:defRPr/>
            </a:pPr>
            <a:r>
              <a:rPr lang="de-DE" sz="2800" b="1" kern="0">
                <a:solidFill>
                  <a:srgbClr val="13234B"/>
                </a:solidFill>
              </a:rPr>
              <a:t>Tabel 4: Fungsi Pembulatan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13234B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4468E0-E4D4-296F-4EEF-B5C4DA2F2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7811612"/>
              </p:ext>
            </p:extLst>
          </p:nvPr>
        </p:nvGraphicFramePr>
        <p:xfrm>
          <a:off x="838199" y="1616992"/>
          <a:ext cx="10515600" cy="3253740"/>
        </p:xfrm>
        <a:graphic>
          <a:graphicData uri="http://schemas.openxmlformats.org/drawingml/2006/table">
            <a:tbl>
              <a:tblPr/>
              <a:tblGrid>
                <a:gridCol w="1726750">
                  <a:extLst>
                    <a:ext uri="{9D8B030D-6E8A-4147-A177-3AD203B41FA5}">
                      <a16:colId xmlns:a16="http://schemas.microsoft.com/office/drawing/2014/main" val="1250680429"/>
                    </a:ext>
                  </a:extLst>
                </a:gridCol>
                <a:gridCol w="1757770">
                  <a:extLst>
                    <a:ext uri="{9D8B030D-6E8A-4147-A177-3AD203B41FA5}">
                      <a16:colId xmlns:a16="http://schemas.microsoft.com/office/drawing/2014/main" val="3865742509"/>
                    </a:ext>
                  </a:extLst>
                </a:gridCol>
                <a:gridCol w="1235399">
                  <a:extLst>
                    <a:ext uri="{9D8B030D-6E8A-4147-A177-3AD203B41FA5}">
                      <a16:colId xmlns:a16="http://schemas.microsoft.com/office/drawing/2014/main" val="754487233"/>
                    </a:ext>
                  </a:extLst>
                </a:gridCol>
                <a:gridCol w="1272988">
                  <a:extLst>
                    <a:ext uri="{9D8B030D-6E8A-4147-A177-3AD203B41FA5}">
                      <a16:colId xmlns:a16="http://schemas.microsoft.com/office/drawing/2014/main" val="1817092868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2961407811"/>
                    </a:ext>
                  </a:extLst>
                </a:gridCol>
                <a:gridCol w="3160058">
                  <a:extLst>
                    <a:ext uri="{9D8B030D-6E8A-4147-A177-3AD203B41FA5}">
                      <a16:colId xmlns:a16="http://schemas.microsoft.com/office/drawing/2014/main" val="21645415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Fungsi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Contoh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Input 8.3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Input 8.7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Input -3.5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D" b="1">
                          <a:solidFill>
                            <a:schemeClr val="bg1"/>
                          </a:solidFill>
                          <a:effectLst/>
                          <a:latin typeface="Quicksand"/>
                        </a:rPr>
                        <a:t>Keterangan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9222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round(x)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round(8.7)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9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-4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Pembulatan terdekat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343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floor(x)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floor(8.7)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-4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Pembulatan ke bawah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7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ceil(x)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ceil(8.3)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9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9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-3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Pembulatan ke atas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5993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fix(x)</a:t>
                      </a: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fix(8.7)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8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-3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D">
                          <a:effectLst/>
                          <a:latin typeface="Quicksand"/>
                        </a:rPr>
                        <a:t>Pembulatan ke nol</a:t>
                      </a: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4258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803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  <a:latin typeface="Quicksand"/>
                        </a:rPr>
                        <a:t>length(x)</a:t>
                      </a:r>
                      <a:endParaRPr lang="en-ID">
                        <a:effectLst/>
                        <a:latin typeface="Quicksand"/>
                      </a:endParaRPr>
                    </a:p>
                  </a:txBody>
                  <a:tcPr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  <a:latin typeface="Quicksand"/>
                        </a:rPr>
                        <a:t>length(1:10)</a:t>
                      </a: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effectLst/>
                          <a:latin typeface="Quicksand"/>
                        </a:rPr>
                        <a:t>output = 10</a:t>
                      </a: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  <a:latin typeface="Quicksand"/>
                        </a:rPr>
                        <a:t>Banyaknya elemen pada array</a:t>
                      </a:r>
                      <a:endParaRPr lang="en-ID">
                        <a:effectLst/>
                        <a:latin typeface="Quicksand"/>
                      </a:endParaRPr>
                    </a:p>
                  </a:txBody>
                  <a:tcPr marL="95250" marR="95250" marT="95250" marB="95250" anchor="ctr">
                    <a:lnL>
                      <a:noFill/>
                    </a:lnL>
                    <a:lnR>
                      <a:noFill/>
                    </a:lnR>
                    <a:lnT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939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925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2748</Words>
  <Application>Microsoft Office PowerPoint</Application>
  <PresentationFormat>Widescreen</PresentationFormat>
  <Paragraphs>491</Paragraphs>
  <Slides>38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Quicksand</vt:lpstr>
      <vt:lpstr>Office Theme</vt:lpstr>
      <vt:lpstr>TT25-21001  ALGORITMA DAN PEMROGRAMAN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Soraida Sabella</dc:creator>
  <cp:lastModifiedBy>Soraida Sabella</cp:lastModifiedBy>
  <cp:revision>78</cp:revision>
  <dcterms:created xsi:type="dcterms:W3CDTF">2025-06-20T02:52:08Z</dcterms:created>
  <dcterms:modified xsi:type="dcterms:W3CDTF">2025-09-03T00:29:30Z</dcterms:modified>
</cp:coreProperties>
</file>

<file path=docProps/thumbnail.jpeg>
</file>